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
      <p:font typeface="Merriweath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erriweather-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19" Type="http://schemas.openxmlformats.org/officeDocument/2006/relationships/font" Target="fonts/Merriweather-italic.fntdata"/><Relationship Id="rId6" Type="http://schemas.openxmlformats.org/officeDocument/2006/relationships/slide" Target="slides/slide1.xml"/><Relationship Id="rId18"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611f139cb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611f139cb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9c3212ac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9c3212ac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629f9fa4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629f9fa4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9c3212acc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9c3212acc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9c3212acc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9c3212acc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a3123153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a3123153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4.jpg"/><Relationship Id="rId6"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3" name="Shape 63"/>
        <p:cNvGrpSpPr/>
        <p:nvPr/>
      </p:nvGrpSpPr>
      <p:grpSpPr>
        <a:xfrm>
          <a:off x="0" y="0"/>
          <a:ext cx="0" cy="0"/>
          <a:chOff x="0" y="0"/>
          <a:chExt cx="0" cy="0"/>
        </a:xfrm>
      </p:grpSpPr>
      <p:sp>
        <p:nvSpPr>
          <p:cNvPr id="64" name="Google Shape;64;p13"/>
          <p:cNvSpPr txBox="1"/>
          <p:nvPr>
            <p:ph type="title"/>
          </p:nvPr>
        </p:nvSpPr>
        <p:spPr>
          <a:xfrm>
            <a:off x="311725" y="500925"/>
            <a:ext cx="3127500" cy="182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Ways to Include African American Knowledge in the </a:t>
            </a:r>
            <a:r>
              <a:rPr lang="en"/>
              <a:t>Gardens</a:t>
            </a:r>
            <a:endParaRPr/>
          </a:p>
        </p:txBody>
      </p:sp>
      <p:sp>
        <p:nvSpPr>
          <p:cNvPr id="65" name="Google Shape;65;p13"/>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t>Shelby Terrell, Aydien Noel, Priscilla Kincanon, and Aaliyah Lindsey </a:t>
            </a:r>
            <a:endParaRPr sz="2400"/>
          </a:p>
        </p:txBody>
      </p:sp>
      <p:pic>
        <p:nvPicPr>
          <p:cNvPr id="66" name="Google Shape;66;p13"/>
          <p:cNvPicPr preferRelativeResize="0"/>
          <p:nvPr/>
        </p:nvPicPr>
        <p:blipFill>
          <a:blip r:embed="rId3">
            <a:alphaModFix/>
          </a:blip>
          <a:stretch>
            <a:fillRect/>
          </a:stretch>
        </p:blipFill>
        <p:spPr>
          <a:xfrm>
            <a:off x="3782375" y="2571738"/>
            <a:ext cx="2917123" cy="1640874"/>
          </a:xfrm>
          <a:prstGeom prst="rect">
            <a:avLst/>
          </a:prstGeom>
          <a:noFill/>
          <a:ln>
            <a:noFill/>
          </a:ln>
        </p:spPr>
      </p:pic>
      <p:pic>
        <p:nvPicPr>
          <p:cNvPr id="67" name="Google Shape;67;p13"/>
          <p:cNvPicPr preferRelativeResize="0"/>
          <p:nvPr/>
        </p:nvPicPr>
        <p:blipFill>
          <a:blip r:embed="rId4">
            <a:alphaModFix/>
          </a:blip>
          <a:stretch>
            <a:fillRect/>
          </a:stretch>
        </p:blipFill>
        <p:spPr>
          <a:xfrm>
            <a:off x="6224350" y="3502625"/>
            <a:ext cx="2919639" cy="1640874"/>
          </a:xfrm>
          <a:prstGeom prst="rect">
            <a:avLst/>
          </a:prstGeom>
          <a:noFill/>
          <a:ln>
            <a:noFill/>
          </a:ln>
        </p:spPr>
      </p:pic>
      <p:cxnSp>
        <p:nvCxnSpPr>
          <p:cNvPr id="68" name="Google Shape;68;p13"/>
          <p:cNvCxnSpPr/>
          <p:nvPr/>
        </p:nvCxnSpPr>
        <p:spPr>
          <a:xfrm flipH="1">
            <a:off x="7044250" y="2058475"/>
            <a:ext cx="51900" cy="19500"/>
          </a:xfrm>
          <a:prstGeom prst="straightConnector1">
            <a:avLst/>
          </a:prstGeom>
          <a:noFill/>
          <a:ln cap="flat" cmpd="sng" w="9525">
            <a:solidFill>
              <a:schemeClr val="dk2"/>
            </a:solidFill>
            <a:prstDash val="solid"/>
            <a:round/>
            <a:headEnd len="med" w="med" type="none"/>
            <a:tailEnd len="med" w="med" type="none"/>
          </a:ln>
        </p:spPr>
      </p:cxnSp>
      <p:pic>
        <p:nvPicPr>
          <p:cNvPr id="69" name="Google Shape;69;p13"/>
          <p:cNvPicPr preferRelativeResize="0"/>
          <p:nvPr/>
        </p:nvPicPr>
        <p:blipFill>
          <a:blip r:embed="rId5">
            <a:alphaModFix/>
          </a:blip>
          <a:stretch>
            <a:fillRect/>
          </a:stretch>
        </p:blipFill>
        <p:spPr>
          <a:xfrm>
            <a:off x="6058206" y="836000"/>
            <a:ext cx="3085793" cy="1735750"/>
          </a:xfrm>
          <a:prstGeom prst="rect">
            <a:avLst/>
          </a:prstGeom>
          <a:noFill/>
          <a:ln>
            <a:noFill/>
          </a:ln>
        </p:spPr>
      </p:pic>
      <p:pic>
        <p:nvPicPr>
          <p:cNvPr id="70" name="Google Shape;70;p13"/>
          <p:cNvPicPr preferRelativeResize="0"/>
          <p:nvPr/>
        </p:nvPicPr>
        <p:blipFill>
          <a:blip r:embed="rId6">
            <a:alphaModFix/>
          </a:blip>
          <a:stretch>
            <a:fillRect/>
          </a:stretch>
        </p:blipFill>
        <p:spPr>
          <a:xfrm>
            <a:off x="3782375" y="0"/>
            <a:ext cx="2595509" cy="1735750"/>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311300" y="500925"/>
            <a:ext cx="3704400" cy="119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Missouri Botanical Gardens</a:t>
            </a:r>
            <a:endParaRPr/>
          </a:p>
        </p:txBody>
      </p:sp>
      <p:sp>
        <p:nvSpPr>
          <p:cNvPr id="76" name="Google Shape;76;p14"/>
          <p:cNvSpPr txBox="1"/>
          <p:nvPr>
            <p:ph idx="1" type="subTitle"/>
          </p:nvPr>
        </p:nvSpPr>
        <p:spPr>
          <a:xfrm>
            <a:off x="304800" y="2179800"/>
            <a:ext cx="3704400" cy="23367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1018"/>
              <a:buNone/>
            </a:pPr>
            <a:r>
              <a:rPr lang="en">
                <a:solidFill>
                  <a:srgbClr val="D9C4B1"/>
                </a:solidFill>
              </a:rPr>
              <a:t>Opened in 1859, MOBOT is the oldest continuously operating botanical garden in the country. CODES is collaborating with the garden to solve some challenges that have arisen throughout the years. Recognizing history, demonstrating how African Americans have aided botany, and making the garden more accessible are all goals that our MOBOT partners and CODES students share.</a:t>
            </a:r>
            <a:endParaRPr>
              <a:solidFill>
                <a:srgbClr val="D9C4B1"/>
              </a:solidFill>
            </a:endParaRPr>
          </a:p>
          <a:p>
            <a:pPr indent="0" lvl="0" marL="0" rtl="0" algn="l">
              <a:lnSpc>
                <a:spcPct val="80000"/>
              </a:lnSpc>
              <a:spcBef>
                <a:spcPts val="0"/>
              </a:spcBef>
              <a:spcAft>
                <a:spcPts val="0"/>
              </a:spcAft>
              <a:buSzPts val="1018"/>
              <a:buNone/>
            </a:pPr>
            <a:r>
              <a:t/>
            </a:r>
            <a:endParaRPr/>
          </a:p>
        </p:txBody>
      </p:sp>
      <p:pic>
        <p:nvPicPr>
          <p:cNvPr id="77" name="Google Shape;77;p14"/>
          <p:cNvPicPr preferRelativeResize="0"/>
          <p:nvPr/>
        </p:nvPicPr>
        <p:blipFill>
          <a:blip r:embed="rId3">
            <a:alphaModFix/>
          </a:blip>
          <a:stretch>
            <a:fillRect/>
          </a:stretch>
        </p:blipFill>
        <p:spPr>
          <a:xfrm>
            <a:off x="4784400" y="1031825"/>
            <a:ext cx="4270075" cy="3332799"/>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311300" y="500925"/>
            <a:ext cx="3488100" cy="76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Identifying the Wicked Problem </a:t>
            </a:r>
            <a:endParaRPr/>
          </a:p>
        </p:txBody>
      </p:sp>
      <p:sp>
        <p:nvSpPr>
          <p:cNvPr id="83" name="Google Shape;83;p15"/>
          <p:cNvSpPr txBox="1"/>
          <p:nvPr>
            <p:ph idx="2" type="body"/>
          </p:nvPr>
        </p:nvSpPr>
        <p:spPr>
          <a:xfrm>
            <a:off x="4881550" y="419550"/>
            <a:ext cx="3954000" cy="4456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 </a:t>
            </a:r>
            <a:endParaRPr/>
          </a:p>
        </p:txBody>
      </p:sp>
      <p:sp>
        <p:nvSpPr>
          <p:cNvPr id="84" name="Google Shape;84;p15"/>
          <p:cNvSpPr txBox="1"/>
          <p:nvPr>
            <p:ph idx="1" type="subTitle"/>
          </p:nvPr>
        </p:nvSpPr>
        <p:spPr>
          <a:xfrm>
            <a:off x="149275" y="3477150"/>
            <a:ext cx="3704400" cy="14760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The MOBOT </a:t>
            </a:r>
            <a:r>
              <a:rPr lang="en"/>
              <a:t>struggles</a:t>
            </a:r>
            <a:r>
              <a:rPr lang="en"/>
              <a:t> to </a:t>
            </a:r>
            <a:r>
              <a:rPr lang="en"/>
              <a:t>accurately</a:t>
            </a:r>
            <a:r>
              <a:rPr lang="en"/>
              <a:t> tell the stories of the </a:t>
            </a:r>
            <a:r>
              <a:rPr lang="en"/>
              <a:t>unacknowledged</a:t>
            </a:r>
            <a:r>
              <a:rPr lang="en"/>
              <a:t> people who contributed to the gardens creation and </a:t>
            </a:r>
            <a:r>
              <a:rPr lang="en"/>
              <a:t>maintenance. This is where the aspect of reparative justice comes into play. Our research team overarching goal is to create ways to publicly disclose these stories and ensure that these brilliant people are accounted for all of their involvement </a:t>
            </a:r>
            <a:endParaRPr/>
          </a:p>
        </p:txBody>
      </p:sp>
      <p:sp>
        <p:nvSpPr>
          <p:cNvPr id="85" name="Google Shape;85;p15"/>
          <p:cNvSpPr txBox="1"/>
          <p:nvPr/>
        </p:nvSpPr>
        <p:spPr>
          <a:xfrm>
            <a:off x="149275" y="1533038"/>
            <a:ext cx="3432900" cy="16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1C232"/>
                </a:solidFill>
                <a:latin typeface="Roboto"/>
                <a:ea typeface="Roboto"/>
                <a:cs typeface="Roboto"/>
                <a:sym typeface="Roboto"/>
              </a:rPr>
              <a:t>Inequality in plant </a:t>
            </a:r>
            <a:r>
              <a:rPr lang="en" sz="1300">
                <a:solidFill>
                  <a:srgbClr val="F1C232"/>
                </a:solidFill>
                <a:latin typeface="Roboto"/>
                <a:ea typeface="Roboto"/>
                <a:cs typeface="Roboto"/>
                <a:sym typeface="Roboto"/>
              </a:rPr>
              <a:t>knowledge and collection has resulted in the prioritization of western science thus excluding and overshadowing other native systems of thinking. This issue is attributed to by a variety of different entities including plant concentration, bias in specimens, and the binomial nomenclature process.  </a:t>
            </a:r>
            <a:endParaRPr sz="1300">
              <a:solidFill>
                <a:srgbClr val="F1C232"/>
              </a:solidFill>
              <a:latin typeface="Roboto"/>
              <a:ea typeface="Roboto"/>
              <a:cs typeface="Roboto"/>
              <a:sym typeface="Roboto"/>
            </a:endParaRPr>
          </a:p>
        </p:txBody>
      </p:sp>
      <p:sp>
        <p:nvSpPr>
          <p:cNvPr id="86" name="Google Shape;86;p15"/>
          <p:cNvSpPr/>
          <p:nvPr/>
        </p:nvSpPr>
        <p:spPr>
          <a:xfrm>
            <a:off x="6232200" y="2255175"/>
            <a:ext cx="1355100" cy="921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Inequality in </a:t>
            </a:r>
            <a:r>
              <a:rPr lang="en">
                <a:latin typeface="Roboto"/>
                <a:ea typeface="Roboto"/>
                <a:cs typeface="Roboto"/>
                <a:sym typeface="Roboto"/>
              </a:rPr>
              <a:t>the gardens </a:t>
            </a:r>
            <a:endParaRPr>
              <a:latin typeface="Roboto"/>
              <a:ea typeface="Roboto"/>
              <a:cs typeface="Roboto"/>
              <a:sym typeface="Roboto"/>
            </a:endParaRPr>
          </a:p>
        </p:txBody>
      </p:sp>
      <p:cxnSp>
        <p:nvCxnSpPr>
          <p:cNvPr id="87" name="Google Shape;87;p15"/>
          <p:cNvCxnSpPr>
            <a:endCxn id="86" idx="7"/>
          </p:cNvCxnSpPr>
          <p:nvPr/>
        </p:nvCxnSpPr>
        <p:spPr>
          <a:xfrm flipH="1">
            <a:off x="7388850" y="1823184"/>
            <a:ext cx="554100" cy="567000"/>
          </a:xfrm>
          <a:prstGeom prst="straightConnector1">
            <a:avLst/>
          </a:prstGeom>
          <a:noFill/>
          <a:ln cap="flat" cmpd="sng" w="9525">
            <a:solidFill>
              <a:schemeClr val="dk2"/>
            </a:solidFill>
            <a:prstDash val="solid"/>
            <a:round/>
            <a:headEnd len="med" w="med" type="none"/>
            <a:tailEnd len="med" w="med" type="none"/>
          </a:ln>
        </p:spPr>
      </p:cxnSp>
      <p:sp>
        <p:nvSpPr>
          <p:cNvPr id="88" name="Google Shape;88;p15"/>
          <p:cNvSpPr/>
          <p:nvPr/>
        </p:nvSpPr>
        <p:spPr>
          <a:xfrm>
            <a:off x="7631925" y="1133125"/>
            <a:ext cx="1399800" cy="76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Binomial</a:t>
            </a:r>
            <a:r>
              <a:rPr lang="en">
                <a:latin typeface="Roboto"/>
                <a:ea typeface="Roboto"/>
                <a:cs typeface="Roboto"/>
                <a:sym typeface="Roboto"/>
              </a:rPr>
              <a:t> Nomenclature process </a:t>
            </a:r>
            <a:endParaRPr>
              <a:latin typeface="Roboto"/>
              <a:ea typeface="Roboto"/>
              <a:cs typeface="Roboto"/>
              <a:sym typeface="Roboto"/>
            </a:endParaRPr>
          </a:p>
        </p:txBody>
      </p:sp>
      <p:cxnSp>
        <p:nvCxnSpPr>
          <p:cNvPr id="89" name="Google Shape;89;p15"/>
          <p:cNvCxnSpPr>
            <a:stCxn id="86" idx="0"/>
          </p:cNvCxnSpPr>
          <p:nvPr/>
        </p:nvCxnSpPr>
        <p:spPr>
          <a:xfrm flipH="1" rot="10800000">
            <a:off x="6909750" y="1877475"/>
            <a:ext cx="11100" cy="377700"/>
          </a:xfrm>
          <a:prstGeom prst="straightConnector1">
            <a:avLst/>
          </a:prstGeom>
          <a:noFill/>
          <a:ln cap="flat" cmpd="sng" w="9525">
            <a:solidFill>
              <a:schemeClr val="dk2"/>
            </a:solidFill>
            <a:prstDash val="solid"/>
            <a:round/>
            <a:headEnd len="med" w="med" type="none"/>
            <a:tailEnd len="med" w="med" type="none"/>
          </a:ln>
        </p:spPr>
      </p:cxnSp>
      <p:sp>
        <p:nvSpPr>
          <p:cNvPr id="90" name="Google Shape;90;p15"/>
          <p:cNvSpPr/>
          <p:nvPr/>
        </p:nvSpPr>
        <p:spPr>
          <a:xfrm>
            <a:off x="6398825" y="1188675"/>
            <a:ext cx="1188600" cy="710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Bias in specimen collection</a:t>
            </a:r>
            <a:endParaRPr>
              <a:latin typeface="Roboto"/>
              <a:ea typeface="Roboto"/>
              <a:cs typeface="Roboto"/>
              <a:sym typeface="Roboto"/>
            </a:endParaRPr>
          </a:p>
        </p:txBody>
      </p:sp>
      <p:cxnSp>
        <p:nvCxnSpPr>
          <p:cNvPr id="91" name="Google Shape;91;p15"/>
          <p:cNvCxnSpPr>
            <a:stCxn id="86" idx="1"/>
          </p:cNvCxnSpPr>
          <p:nvPr/>
        </p:nvCxnSpPr>
        <p:spPr>
          <a:xfrm rot="10800000">
            <a:off x="5954550" y="2244084"/>
            <a:ext cx="476100" cy="146100"/>
          </a:xfrm>
          <a:prstGeom prst="straightConnector1">
            <a:avLst/>
          </a:prstGeom>
          <a:noFill/>
          <a:ln cap="flat" cmpd="sng" w="9525">
            <a:solidFill>
              <a:schemeClr val="dk2"/>
            </a:solidFill>
            <a:prstDash val="solid"/>
            <a:round/>
            <a:headEnd len="med" w="med" type="none"/>
            <a:tailEnd len="med" w="med" type="none"/>
          </a:ln>
        </p:spPr>
      </p:cxnSp>
      <p:sp>
        <p:nvSpPr>
          <p:cNvPr id="92" name="Google Shape;92;p15"/>
          <p:cNvSpPr/>
          <p:nvPr/>
        </p:nvSpPr>
        <p:spPr>
          <a:xfrm>
            <a:off x="4688100" y="1977425"/>
            <a:ext cx="1355100" cy="644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Plant concentration</a:t>
            </a:r>
            <a:endParaRPr>
              <a:latin typeface="Roboto"/>
              <a:ea typeface="Roboto"/>
              <a:cs typeface="Roboto"/>
              <a:sym typeface="Roboto"/>
            </a:endParaRPr>
          </a:p>
        </p:txBody>
      </p:sp>
      <p:cxnSp>
        <p:nvCxnSpPr>
          <p:cNvPr id="93" name="Google Shape;93;p15"/>
          <p:cNvCxnSpPr>
            <a:stCxn id="86" idx="3"/>
          </p:cNvCxnSpPr>
          <p:nvPr/>
        </p:nvCxnSpPr>
        <p:spPr>
          <a:xfrm flipH="1">
            <a:off x="5899050" y="3042066"/>
            <a:ext cx="531600" cy="312900"/>
          </a:xfrm>
          <a:prstGeom prst="straightConnector1">
            <a:avLst/>
          </a:prstGeom>
          <a:noFill/>
          <a:ln cap="flat" cmpd="sng" w="9525">
            <a:solidFill>
              <a:schemeClr val="dk2"/>
            </a:solidFill>
            <a:prstDash val="solid"/>
            <a:round/>
            <a:headEnd len="med" w="med" type="none"/>
            <a:tailEnd len="med" w="med" type="none"/>
          </a:ln>
        </p:spPr>
      </p:cxnSp>
      <p:sp>
        <p:nvSpPr>
          <p:cNvPr id="94" name="Google Shape;94;p15"/>
          <p:cNvSpPr/>
          <p:nvPr/>
        </p:nvSpPr>
        <p:spPr>
          <a:xfrm>
            <a:off x="4688100" y="3332725"/>
            <a:ext cx="1255200" cy="644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Colonial Extractive Practices </a:t>
            </a:r>
            <a:endParaRPr>
              <a:latin typeface="Roboto"/>
              <a:ea typeface="Roboto"/>
              <a:cs typeface="Roboto"/>
              <a:sym typeface="Roboto"/>
            </a:endParaRPr>
          </a:p>
        </p:txBody>
      </p:sp>
      <p:cxnSp>
        <p:nvCxnSpPr>
          <p:cNvPr id="95" name="Google Shape;95;p15"/>
          <p:cNvCxnSpPr>
            <a:stCxn id="86" idx="5"/>
          </p:cNvCxnSpPr>
          <p:nvPr/>
        </p:nvCxnSpPr>
        <p:spPr>
          <a:xfrm>
            <a:off x="7388850" y="3042066"/>
            <a:ext cx="443100" cy="190800"/>
          </a:xfrm>
          <a:prstGeom prst="straightConnector1">
            <a:avLst/>
          </a:prstGeom>
          <a:noFill/>
          <a:ln cap="flat" cmpd="sng" w="9525">
            <a:solidFill>
              <a:schemeClr val="dk2"/>
            </a:solidFill>
            <a:prstDash val="solid"/>
            <a:round/>
            <a:headEnd len="med" w="med" type="none"/>
            <a:tailEnd len="med" w="med" type="none"/>
          </a:ln>
        </p:spPr>
      </p:cxnSp>
      <p:sp>
        <p:nvSpPr>
          <p:cNvPr id="96" name="Google Shape;96;p15"/>
          <p:cNvSpPr/>
          <p:nvPr/>
        </p:nvSpPr>
        <p:spPr>
          <a:xfrm>
            <a:off x="7587300" y="3254950"/>
            <a:ext cx="1510800" cy="710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Prioritization of western science</a:t>
            </a:r>
            <a:endParaRPr>
              <a:latin typeface="Roboto"/>
              <a:ea typeface="Roboto"/>
              <a:cs typeface="Roboto"/>
              <a:sym typeface="Roboto"/>
            </a:endParaRPr>
          </a:p>
        </p:txBody>
      </p:sp>
      <p:cxnSp>
        <p:nvCxnSpPr>
          <p:cNvPr id="97" name="Google Shape;97;p15"/>
          <p:cNvCxnSpPr>
            <a:stCxn id="86" idx="4"/>
          </p:cNvCxnSpPr>
          <p:nvPr/>
        </p:nvCxnSpPr>
        <p:spPr>
          <a:xfrm flipH="1">
            <a:off x="6894750" y="3177075"/>
            <a:ext cx="15000" cy="476700"/>
          </a:xfrm>
          <a:prstGeom prst="straightConnector1">
            <a:avLst/>
          </a:prstGeom>
          <a:noFill/>
          <a:ln cap="flat" cmpd="sng" w="9525">
            <a:solidFill>
              <a:schemeClr val="dk2"/>
            </a:solidFill>
            <a:prstDash val="solid"/>
            <a:round/>
            <a:headEnd len="med" w="med" type="none"/>
            <a:tailEnd len="med" w="med" type="none"/>
          </a:ln>
        </p:spPr>
      </p:cxnSp>
      <p:sp>
        <p:nvSpPr>
          <p:cNvPr id="98" name="Google Shape;98;p15"/>
          <p:cNvSpPr/>
          <p:nvPr/>
        </p:nvSpPr>
        <p:spPr>
          <a:xfrm>
            <a:off x="6181000" y="3653800"/>
            <a:ext cx="1355100" cy="76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Hard to Sustain/Fund </a:t>
            </a:r>
            <a:endParaRPr>
              <a:latin typeface="Roboto"/>
              <a:ea typeface="Roboto"/>
              <a:cs typeface="Roboto"/>
              <a:sym typeface="Roboto"/>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does this look like at MOBOT?</a:t>
            </a:r>
            <a:endParaRPr/>
          </a:p>
        </p:txBody>
      </p:sp>
      <p:sp>
        <p:nvSpPr>
          <p:cNvPr id="104" name="Google Shape;104;p16"/>
          <p:cNvSpPr txBox="1"/>
          <p:nvPr>
            <p:ph idx="1" type="subTitle"/>
          </p:nvPr>
        </p:nvSpPr>
        <p:spPr>
          <a:xfrm>
            <a:off x="304800" y="1577500"/>
            <a:ext cx="3704400" cy="126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do not have enough information about the enslaved people forced to work under Henry Shaw that had </a:t>
            </a:r>
            <a:r>
              <a:rPr lang="en"/>
              <a:t>knowledge</a:t>
            </a:r>
            <a:r>
              <a:rPr lang="en"/>
              <a:t> on the Garden. </a:t>
            </a:r>
            <a:endParaRPr/>
          </a:p>
        </p:txBody>
      </p:sp>
      <p:sp>
        <p:nvSpPr>
          <p:cNvPr id="105" name="Google Shape;105;p16"/>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6" name="Google Shape;106;p16"/>
          <p:cNvPicPr preferRelativeResize="0"/>
          <p:nvPr/>
        </p:nvPicPr>
        <p:blipFill>
          <a:blip r:embed="rId3">
            <a:alphaModFix/>
          </a:blip>
          <a:stretch>
            <a:fillRect/>
          </a:stretch>
        </p:blipFill>
        <p:spPr>
          <a:xfrm>
            <a:off x="4813143" y="0"/>
            <a:ext cx="4085765" cy="5143501"/>
          </a:xfrm>
          <a:prstGeom prst="rect">
            <a:avLst/>
          </a:prstGeom>
          <a:noFill/>
          <a:ln>
            <a:noFill/>
          </a:ln>
        </p:spPr>
      </p:pic>
      <p:sp>
        <p:nvSpPr>
          <p:cNvPr id="107" name="Google Shape;107;p16"/>
          <p:cNvSpPr txBox="1"/>
          <p:nvPr/>
        </p:nvSpPr>
        <p:spPr>
          <a:xfrm>
            <a:off x="311300" y="2932800"/>
            <a:ext cx="3865500" cy="16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D9D9D9"/>
                </a:solidFill>
                <a:latin typeface="Roboto"/>
                <a:ea typeface="Roboto"/>
                <a:cs typeface="Roboto"/>
                <a:sym typeface="Roboto"/>
              </a:rPr>
              <a:t>This  Image represents a “Bill of sale for purchase of enslaved persons Joseph, Tabitha, and her daughter Sarah by Henry Shaw in 1848.” as shared on the history of the Missouri </a:t>
            </a:r>
            <a:r>
              <a:rPr lang="en">
                <a:solidFill>
                  <a:srgbClr val="D9D9D9"/>
                </a:solidFill>
                <a:latin typeface="Roboto"/>
                <a:ea typeface="Roboto"/>
                <a:cs typeface="Roboto"/>
                <a:sym typeface="Roboto"/>
              </a:rPr>
              <a:t>Botanical</a:t>
            </a:r>
            <a:r>
              <a:rPr lang="en">
                <a:solidFill>
                  <a:srgbClr val="D9D9D9"/>
                </a:solidFill>
                <a:latin typeface="Roboto"/>
                <a:ea typeface="Roboto"/>
                <a:cs typeface="Roboto"/>
                <a:sym typeface="Roboto"/>
              </a:rPr>
              <a:t> Gardens webpage.</a:t>
            </a:r>
            <a:endParaRPr>
              <a:solidFill>
                <a:srgbClr val="D9D9D9"/>
              </a:solidFill>
              <a:latin typeface="Roboto"/>
              <a:ea typeface="Roboto"/>
              <a:cs typeface="Roboto"/>
              <a:sym typeface="Roboto"/>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180075" y="139750"/>
            <a:ext cx="3638700" cy="114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3400"/>
              <a:t>Bridging</a:t>
            </a:r>
            <a:r>
              <a:rPr b="1" lang="en" sz="3400"/>
              <a:t> the Gap</a:t>
            </a:r>
            <a:endParaRPr b="1" sz="3400"/>
          </a:p>
        </p:txBody>
      </p:sp>
      <p:sp>
        <p:nvSpPr>
          <p:cNvPr id="113" name="Google Shape;113;p17"/>
          <p:cNvSpPr txBox="1"/>
          <p:nvPr>
            <p:ph idx="1" type="subTitle"/>
          </p:nvPr>
        </p:nvSpPr>
        <p:spPr>
          <a:xfrm>
            <a:off x="5028575" y="2900100"/>
            <a:ext cx="3704400" cy="2243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500">
                <a:solidFill>
                  <a:schemeClr val="dk2"/>
                </a:solidFill>
              </a:rPr>
              <a:t>Rooted Wisdom is a great website with excellent narrative concepts. This website uses a variety of </a:t>
            </a:r>
            <a:r>
              <a:rPr lang="en" sz="1500">
                <a:solidFill>
                  <a:schemeClr val="dk2"/>
                </a:solidFill>
              </a:rPr>
              <a:t>resources</a:t>
            </a:r>
            <a:r>
              <a:rPr lang="en" sz="1500">
                <a:solidFill>
                  <a:schemeClr val="dk2"/>
                </a:solidFill>
              </a:rPr>
              <a:t> to tell its story. They used articles, films,pictures and </a:t>
            </a:r>
            <a:r>
              <a:rPr lang="en" sz="1500">
                <a:solidFill>
                  <a:schemeClr val="dk2"/>
                </a:solidFill>
              </a:rPr>
              <a:t>Y</a:t>
            </a:r>
            <a:r>
              <a:rPr lang="en" sz="1500">
                <a:solidFill>
                  <a:schemeClr val="dk2"/>
                </a:solidFill>
              </a:rPr>
              <a:t>ouTube videos, as seen in the images above. Furthermore, you just get a burst of information rather than a large amount of it. </a:t>
            </a:r>
            <a:endParaRPr sz="15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t/>
            </a:r>
            <a:endParaRPr sz="1200">
              <a:solidFill>
                <a:schemeClr val="dk2"/>
              </a:solidFill>
            </a:endParaRPr>
          </a:p>
        </p:txBody>
      </p:sp>
      <p:pic>
        <p:nvPicPr>
          <p:cNvPr id="114" name="Google Shape;114;p17"/>
          <p:cNvPicPr preferRelativeResize="0"/>
          <p:nvPr/>
        </p:nvPicPr>
        <p:blipFill rotWithShape="1">
          <a:blip r:embed="rId3">
            <a:alphaModFix/>
          </a:blip>
          <a:srcRect b="-1139" l="-5319" r="5320" t="1140"/>
          <a:stretch/>
        </p:blipFill>
        <p:spPr>
          <a:xfrm>
            <a:off x="268050" y="2158575"/>
            <a:ext cx="4035907" cy="2598250"/>
          </a:xfrm>
          <a:prstGeom prst="rect">
            <a:avLst/>
          </a:prstGeom>
          <a:noFill/>
          <a:ln>
            <a:noFill/>
          </a:ln>
        </p:spPr>
      </p:pic>
      <p:pic>
        <p:nvPicPr>
          <p:cNvPr id="115" name="Google Shape;115;p17"/>
          <p:cNvPicPr preferRelativeResize="0"/>
          <p:nvPr/>
        </p:nvPicPr>
        <p:blipFill>
          <a:blip r:embed="rId4">
            <a:alphaModFix/>
          </a:blip>
          <a:stretch>
            <a:fillRect/>
          </a:stretch>
        </p:blipFill>
        <p:spPr>
          <a:xfrm>
            <a:off x="4579975" y="108525"/>
            <a:ext cx="1979476" cy="2529324"/>
          </a:xfrm>
          <a:prstGeom prst="rect">
            <a:avLst/>
          </a:prstGeom>
          <a:noFill/>
          <a:ln>
            <a:noFill/>
          </a:ln>
        </p:spPr>
      </p:pic>
      <p:pic>
        <p:nvPicPr>
          <p:cNvPr id="116" name="Google Shape;116;p17"/>
          <p:cNvPicPr preferRelativeResize="0"/>
          <p:nvPr/>
        </p:nvPicPr>
        <p:blipFill>
          <a:blip r:embed="rId5">
            <a:alphaModFix/>
          </a:blip>
          <a:stretch>
            <a:fillRect/>
          </a:stretch>
        </p:blipFill>
        <p:spPr>
          <a:xfrm>
            <a:off x="6835475" y="108525"/>
            <a:ext cx="2023701" cy="2598251"/>
          </a:xfrm>
          <a:prstGeom prst="rect">
            <a:avLst/>
          </a:prstGeom>
          <a:noFill/>
          <a:ln>
            <a:noFill/>
          </a:ln>
        </p:spPr>
      </p:pic>
      <p:sp>
        <p:nvSpPr>
          <p:cNvPr id="117" name="Google Shape;117;p17"/>
          <p:cNvSpPr txBox="1"/>
          <p:nvPr/>
        </p:nvSpPr>
        <p:spPr>
          <a:xfrm>
            <a:off x="377400" y="837250"/>
            <a:ext cx="3524100" cy="18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6"/>
                </a:solidFill>
                <a:latin typeface="Roboto"/>
                <a:ea typeface="Roboto"/>
                <a:cs typeface="Roboto"/>
                <a:sym typeface="Roboto"/>
              </a:rPr>
              <a:t>Using Rooted Wisdom as a framework, we can build a website with images and different articles discussing African American cultures in the setting of the garden.</a:t>
            </a:r>
            <a:endParaRPr sz="1300">
              <a:solidFill>
                <a:schemeClr val="accent6"/>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21" name="Shape 121"/>
        <p:cNvGrpSpPr/>
        <p:nvPr/>
      </p:nvGrpSpPr>
      <p:grpSpPr>
        <a:xfrm>
          <a:off x="0" y="0"/>
          <a:ext cx="0" cy="0"/>
          <a:chOff x="0" y="0"/>
          <a:chExt cx="0" cy="0"/>
        </a:xfrm>
      </p:grpSpPr>
      <p:sp>
        <p:nvSpPr>
          <p:cNvPr id="122" name="Google Shape;122;p18"/>
          <p:cNvSpPr txBox="1"/>
          <p:nvPr>
            <p:ph type="title"/>
          </p:nvPr>
        </p:nvSpPr>
        <p:spPr>
          <a:xfrm>
            <a:off x="296325" y="118525"/>
            <a:ext cx="3704400" cy="204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123" name="Google Shape;123;p18"/>
          <p:cNvSpPr txBox="1"/>
          <p:nvPr>
            <p:ph idx="1" type="subTitle"/>
          </p:nvPr>
        </p:nvSpPr>
        <p:spPr>
          <a:xfrm>
            <a:off x="5079675" y="565550"/>
            <a:ext cx="3704400" cy="18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60"/>
              <a:t>All things considered, during our time working with MOBOT, we learned that the Missouri Botanical Garden is home to one of the largest herbariums. Of course </a:t>
            </a:r>
            <a:r>
              <a:rPr lang="en" sz="1560"/>
              <a:t>with such</a:t>
            </a:r>
            <a:r>
              <a:rPr lang="en" sz="1560"/>
              <a:t> a great </a:t>
            </a:r>
            <a:r>
              <a:rPr lang="en" sz="1560"/>
              <a:t>responsibility, it’s imperative they conduct their research with inclusivity in mind.W</a:t>
            </a:r>
            <a:r>
              <a:rPr lang="en" sz="1560"/>
              <a:t>e were able to pinpoint a few wicked problems. The most impactful wicked problem is the </a:t>
            </a:r>
            <a:r>
              <a:rPr lang="en" sz="1560"/>
              <a:t>inequality in</a:t>
            </a:r>
            <a:r>
              <a:rPr lang="en" sz="1560"/>
              <a:t> plant collection. The stories of the uncredited individuals who helped create and maintain the gardens are difficult for the MOBOT to correctly narrate. We want to </a:t>
            </a:r>
            <a:r>
              <a:rPr lang="en" sz="1560"/>
              <a:t>make</a:t>
            </a:r>
            <a:r>
              <a:rPr lang="en" sz="1560"/>
              <a:t> this easier to do in the </a:t>
            </a:r>
            <a:r>
              <a:rPr lang="en" sz="1560"/>
              <a:t>future!</a:t>
            </a:r>
            <a:endParaRPr sz="1560"/>
          </a:p>
          <a:p>
            <a:pPr indent="0" lvl="0" marL="0" rtl="0" algn="l">
              <a:spcBef>
                <a:spcPts val="0"/>
              </a:spcBef>
              <a:spcAft>
                <a:spcPts val="0"/>
              </a:spcAft>
              <a:buNone/>
            </a:pPr>
            <a:r>
              <a:t/>
            </a:r>
            <a:endParaRPr sz="1060"/>
          </a:p>
          <a:p>
            <a:pPr indent="0" lvl="0" marL="0" rtl="0" algn="l">
              <a:spcBef>
                <a:spcPts val="0"/>
              </a:spcBef>
              <a:spcAft>
                <a:spcPts val="0"/>
              </a:spcAft>
              <a:buNone/>
            </a:pPr>
            <a:r>
              <a:t/>
            </a:r>
            <a:endParaRPr sz="1060"/>
          </a:p>
          <a:p>
            <a:pPr indent="0" lvl="0" marL="0" rtl="0" algn="l">
              <a:spcBef>
                <a:spcPts val="0"/>
              </a:spcBef>
              <a:spcAft>
                <a:spcPts val="0"/>
              </a:spcAft>
              <a:buSzPts val="523"/>
              <a:buNone/>
            </a:pPr>
            <a:r>
              <a:t/>
            </a:r>
            <a:endParaRPr sz="1060"/>
          </a:p>
        </p:txBody>
      </p:sp>
      <p:pic>
        <p:nvPicPr>
          <p:cNvPr id="124" name="Google Shape;124;p18"/>
          <p:cNvPicPr preferRelativeResize="0"/>
          <p:nvPr/>
        </p:nvPicPr>
        <p:blipFill>
          <a:blip r:embed="rId3">
            <a:alphaModFix/>
          </a:blip>
          <a:stretch>
            <a:fillRect/>
          </a:stretch>
        </p:blipFill>
        <p:spPr>
          <a:xfrm>
            <a:off x="131850" y="752350"/>
            <a:ext cx="3577001" cy="2010314"/>
          </a:xfrm>
          <a:prstGeom prst="rect">
            <a:avLst/>
          </a:prstGeom>
          <a:noFill/>
          <a:ln>
            <a:noFill/>
          </a:ln>
        </p:spPr>
      </p:pic>
      <p:pic>
        <p:nvPicPr>
          <p:cNvPr id="125" name="Google Shape;125;p18"/>
          <p:cNvPicPr preferRelativeResize="0"/>
          <p:nvPr/>
        </p:nvPicPr>
        <p:blipFill>
          <a:blip r:embed="rId4">
            <a:alphaModFix/>
          </a:blip>
          <a:stretch>
            <a:fillRect/>
          </a:stretch>
        </p:blipFill>
        <p:spPr>
          <a:xfrm>
            <a:off x="844526" y="2831675"/>
            <a:ext cx="3284951" cy="2189426"/>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1454675" y="798600"/>
            <a:ext cx="6247800" cy="3546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8000"/>
              <a:t>THANK YOU</a:t>
            </a:r>
            <a:endParaRPr sz="8000"/>
          </a:p>
        </p:txBody>
      </p:sp>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