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42218A-DA0E-40C5-9ABB-1E1E220AFFC6}"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230555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2218A-DA0E-40C5-9ABB-1E1E220AFFC6}"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128075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2218A-DA0E-40C5-9ABB-1E1E220AFFC6}"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196859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42218A-DA0E-40C5-9ABB-1E1E220AFFC6}"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400493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2218A-DA0E-40C5-9ABB-1E1E220AFFC6}"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1812926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42218A-DA0E-40C5-9ABB-1E1E220AFFC6}"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367837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42218A-DA0E-40C5-9ABB-1E1E220AFFC6}" type="datetimeFigureOut">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356495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42218A-DA0E-40C5-9ABB-1E1E220AFFC6}" type="datetimeFigureOut">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410651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2218A-DA0E-40C5-9ABB-1E1E220AFFC6}" type="datetimeFigureOut">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211523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2218A-DA0E-40C5-9ABB-1E1E220AFFC6}"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156923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42218A-DA0E-40C5-9ABB-1E1E220AFFC6}"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1072D-EF6E-4BEC-9169-FA9AC9728847}" type="slidenum">
              <a:rPr lang="en-US" smtClean="0"/>
              <a:t>‹#›</a:t>
            </a:fld>
            <a:endParaRPr lang="en-US"/>
          </a:p>
        </p:txBody>
      </p:sp>
    </p:spTree>
    <p:extLst>
      <p:ext uri="{BB962C8B-B14F-4D97-AF65-F5344CB8AC3E}">
        <p14:creationId xmlns:p14="http://schemas.microsoft.com/office/powerpoint/2010/main" val="326383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2218A-DA0E-40C5-9ABB-1E1E220AFFC6}" type="datetimeFigureOut">
              <a:rPr lang="en-US" smtClean="0"/>
              <a:t>4/19/23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1072D-EF6E-4BEC-9169-FA9AC9728847}" type="slidenum">
              <a:rPr lang="en-US" smtClean="0"/>
              <a:t>‹#›</a:t>
            </a:fld>
            <a:endParaRPr lang="en-US"/>
          </a:p>
        </p:txBody>
      </p:sp>
    </p:spTree>
    <p:extLst>
      <p:ext uri="{BB962C8B-B14F-4D97-AF65-F5344CB8AC3E}">
        <p14:creationId xmlns:p14="http://schemas.microsoft.com/office/powerpoint/2010/main" val="970205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D27F-6505-4174-AE79-AE374F9CE293}"/>
              </a:ext>
            </a:extLst>
          </p:cNvPr>
          <p:cNvSpPr>
            <a:spLocks noGrp="1"/>
          </p:cNvSpPr>
          <p:nvPr>
            <p:ph type="ctrTitle"/>
          </p:nvPr>
        </p:nvSpPr>
        <p:spPr/>
        <p:txBody>
          <a:bodyPr>
            <a:normAutofit fontScale="90000"/>
          </a:bodyPr>
          <a:lstStyle/>
          <a:p>
            <a:r>
              <a:rPr lang="en-US" b="1"/>
              <a:t>The Effects That Mental Health has on Student-Athlete </a:t>
            </a:r>
          </a:p>
        </p:txBody>
      </p:sp>
      <p:sp>
        <p:nvSpPr>
          <p:cNvPr id="3" name="Subtitle 2">
            <a:extLst>
              <a:ext uri="{FF2B5EF4-FFF2-40B4-BE49-F238E27FC236}">
                <a16:creationId xmlns:a16="http://schemas.microsoft.com/office/drawing/2014/main" id="{4787F99E-334E-4E87-A53D-9ACE5254DDEB}"/>
              </a:ext>
            </a:extLst>
          </p:cNvPr>
          <p:cNvSpPr>
            <a:spLocks noGrp="1"/>
          </p:cNvSpPr>
          <p:nvPr>
            <p:ph type="subTitle" idx="1"/>
          </p:nvPr>
        </p:nvSpPr>
        <p:spPr/>
        <p:txBody>
          <a:bodyPr/>
          <a:lstStyle/>
          <a:p>
            <a:r>
              <a:rPr lang="en-US"/>
              <a:t>Irakoze Emery </a:t>
            </a:r>
          </a:p>
          <a:p>
            <a:r>
              <a:rPr lang="en-US"/>
              <a:t>CODE-123</a:t>
            </a:r>
          </a:p>
        </p:txBody>
      </p:sp>
    </p:spTree>
    <p:extLst>
      <p:ext uri="{BB962C8B-B14F-4D97-AF65-F5344CB8AC3E}">
        <p14:creationId xmlns:p14="http://schemas.microsoft.com/office/powerpoint/2010/main" val="111836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9B68-3C6A-4FC6-8997-53C6265C64F0}"/>
              </a:ext>
            </a:extLst>
          </p:cNvPr>
          <p:cNvSpPr>
            <a:spLocks noGrp="1"/>
          </p:cNvSpPr>
          <p:nvPr>
            <p:ph type="ctrTitle"/>
          </p:nvPr>
        </p:nvSpPr>
        <p:spPr>
          <a:xfrm>
            <a:off x="1524000" y="1122363"/>
            <a:ext cx="9144000" cy="477837"/>
          </a:xfrm>
        </p:spPr>
        <p:txBody>
          <a:bodyPr>
            <a:normAutofit fontScale="90000"/>
          </a:bodyPr>
          <a:lstStyle/>
          <a:p>
            <a:r>
              <a:rPr lang="en-US"/>
              <a:t>Data Analysis</a:t>
            </a:r>
          </a:p>
        </p:txBody>
      </p:sp>
      <p:sp>
        <p:nvSpPr>
          <p:cNvPr id="3" name="Subtitle 2">
            <a:extLst>
              <a:ext uri="{FF2B5EF4-FFF2-40B4-BE49-F238E27FC236}">
                <a16:creationId xmlns:a16="http://schemas.microsoft.com/office/drawing/2014/main" id="{752EF3CD-1FFC-496E-9E58-6FBD92CE32CD}"/>
              </a:ext>
            </a:extLst>
          </p:cNvPr>
          <p:cNvSpPr>
            <a:spLocks noGrp="1"/>
          </p:cNvSpPr>
          <p:nvPr>
            <p:ph type="subTitle" idx="1"/>
          </p:nvPr>
        </p:nvSpPr>
        <p:spPr>
          <a:xfrm>
            <a:off x="1636295" y="2254501"/>
            <a:ext cx="9144000" cy="1655762"/>
          </a:xfrm>
        </p:spPr>
        <p:txBody>
          <a:bodyPr>
            <a:normAutofit fontScale="55000" lnSpcReduction="20000"/>
          </a:bodyPr>
          <a:lstStyle/>
          <a:p>
            <a:r>
              <a:rPr lang="en-US" sz="4000"/>
              <a:t>The quantitative data will be analyzed using descriptive statistics, including means and standard deviations, and inferential statistics, including t-tests and ANOVA, to compare mental health symptoms between student-athletes and non-athletes. Regression analyses will be conducted to identify predictors of mental health symptoms among student-athletes. The qualitative data will be analyzed using content analysis to identify themes and patterns.</a:t>
            </a:r>
          </a:p>
          <a:p>
            <a:endParaRPr lang="en-US"/>
          </a:p>
        </p:txBody>
      </p:sp>
    </p:spTree>
    <p:extLst>
      <p:ext uri="{BB962C8B-B14F-4D97-AF65-F5344CB8AC3E}">
        <p14:creationId xmlns:p14="http://schemas.microsoft.com/office/powerpoint/2010/main" val="374144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C2FE-4F32-4297-BBB6-889C4DF2A51F}"/>
              </a:ext>
            </a:extLst>
          </p:cNvPr>
          <p:cNvSpPr>
            <a:spLocks noGrp="1"/>
          </p:cNvSpPr>
          <p:nvPr>
            <p:ph type="ctrTitle"/>
          </p:nvPr>
        </p:nvSpPr>
        <p:spPr>
          <a:xfrm>
            <a:off x="1524000" y="1122363"/>
            <a:ext cx="9144000" cy="305384"/>
          </a:xfrm>
        </p:spPr>
        <p:txBody>
          <a:bodyPr>
            <a:normAutofit fontScale="90000"/>
          </a:bodyPr>
          <a:lstStyle/>
          <a:p>
            <a:r>
              <a:rPr lang="en-US"/>
              <a:t>Survey</a:t>
            </a:r>
          </a:p>
        </p:txBody>
      </p:sp>
      <p:sp>
        <p:nvSpPr>
          <p:cNvPr id="3" name="Subtitle 2">
            <a:extLst>
              <a:ext uri="{FF2B5EF4-FFF2-40B4-BE49-F238E27FC236}">
                <a16:creationId xmlns:a16="http://schemas.microsoft.com/office/drawing/2014/main" id="{D0932998-9240-4F16-AFC2-2AE888BF7787}"/>
              </a:ext>
            </a:extLst>
          </p:cNvPr>
          <p:cNvSpPr>
            <a:spLocks noGrp="1"/>
          </p:cNvSpPr>
          <p:nvPr>
            <p:ph type="subTitle" idx="1"/>
          </p:nvPr>
        </p:nvSpPr>
        <p:spPr/>
        <p:txBody>
          <a:bodyPr/>
          <a:lstStyle/>
          <a:p>
            <a:r>
              <a:rPr lang="en-US" sz="1800">
                <a:effectLst/>
                <a:latin typeface="Helvetica Neue" panose="02000503000000020004" pitchFamily="2"/>
                <a:ea typeface="Times New Roman" panose="020F0502020204030204" pitchFamily="34" charset="0"/>
                <a:cs typeface="Times New Roman" panose="020F0502020204030204" pitchFamily="34" charset="0"/>
              </a:rPr>
              <a:t>https://</a:t>
            </a:r>
            <a:r>
              <a:rPr lang="en-US" sz="1800" dirty="0">
                <a:effectLst/>
                <a:latin typeface="Helvetica Neue" panose="02000503000000020004" pitchFamily="2"/>
                <a:ea typeface="Times New Roman" panose="020F0502020204030204" pitchFamily="34" charset="0"/>
                <a:cs typeface="Times New Roman" panose="020F0502020204030204" pitchFamily="34" charset="0"/>
              </a:rPr>
              <a:t>siue.co1.qualtrics.com</a:t>
            </a:r>
            <a:r>
              <a:rPr lang="en-US" sz="1800">
                <a:effectLst/>
                <a:latin typeface="Helvetica Neue" panose="02000503000000020004" pitchFamily="2"/>
                <a:ea typeface="Times New Roman" panose="020F0502020204030204" pitchFamily="34" charset="0"/>
                <a:cs typeface="Times New Roman" panose="020F0502020204030204" pitchFamily="34" charset="0"/>
              </a:rPr>
              <a:t>/</a:t>
            </a:r>
            <a:r>
              <a:rPr lang="en-US" sz="1800" dirty="0">
                <a:effectLst/>
                <a:latin typeface="Helvetica Neue" panose="02000503000000020004" pitchFamily="2"/>
                <a:ea typeface="Times New Roman" panose="020F0502020204030204" pitchFamily="34" charset="0"/>
                <a:cs typeface="Times New Roman" panose="020F0502020204030204" pitchFamily="34" charset="0"/>
              </a:rPr>
              <a:t>jfe</a:t>
            </a:r>
            <a:r>
              <a:rPr lang="en-US" sz="1800">
                <a:effectLst/>
                <a:latin typeface="Helvetica Neue" panose="02000503000000020004" pitchFamily="2"/>
                <a:ea typeface="Times New Roman" panose="020F0502020204030204" pitchFamily="34" charset="0"/>
                <a:cs typeface="Times New Roman" panose="020F0502020204030204" pitchFamily="34" charset="0"/>
              </a:rPr>
              <a:t>/form/</a:t>
            </a:r>
            <a:r>
              <a:rPr lang="en-US" sz="1800" dirty="0">
                <a:effectLst/>
                <a:latin typeface="Helvetica Neue" panose="02000503000000020004" pitchFamily="2"/>
                <a:ea typeface="Times New Roman" panose="020F0502020204030204" pitchFamily="34" charset="0"/>
                <a:cs typeface="Times New Roman" panose="020F0502020204030204" pitchFamily="34" charset="0"/>
              </a:rPr>
              <a:t>SV_734pgFPg03wqEZg</a:t>
            </a:r>
            <a:endParaRPr lang="en-US" sz="1800">
              <a:effectLst/>
              <a:latin typeface="Calibri" panose="020F0502020204030204" pitchFamily="34" charset="0"/>
              <a:ea typeface="Times New Roman" panose="020F0502020204030204" pitchFamily="34" charset="0"/>
              <a:cs typeface="Times New Roman" panose="020F0502020204030204" pitchFamily="34" charset="0"/>
            </a:endParaRPr>
          </a:p>
        </p:txBody>
      </p:sp>
    </p:spTree>
    <p:extLst>
      <p:ext uri="{BB962C8B-B14F-4D97-AF65-F5344CB8AC3E}">
        <p14:creationId xmlns:p14="http://schemas.microsoft.com/office/powerpoint/2010/main" val="290706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154A-37A8-48B2-A6D7-032E443E449D}"/>
              </a:ext>
            </a:extLst>
          </p:cNvPr>
          <p:cNvSpPr>
            <a:spLocks noGrp="1"/>
          </p:cNvSpPr>
          <p:nvPr>
            <p:ph type="ctrTitle"/>
          </p:nvPr>
        </p:nvSpPr>
        <p:spPr>
          <a:xfrm>
            <a:off x="1524000" y="1122363"/>
            <a:ext cx="9480884" cy="96837"/>
          </a:xfrm>
        </p:spPr>
        <p:txBody>
          <a:bodyPr>
            <a:normAutofit fontScale="90000"/>
          </a:bodyPr>
          <a:lstStyle/>
          <a:p>
            <a:r>
              <a:rPr lang="en-US"/>
              <a:t>Introduction </a:t>
            </a:r>
          </a:p>
        </p:txBody>
      </p:sp>
      <p:sp>
        <p:nvSpPr>
          <p:cNvPr id="3" name="Subtitle 2">
            <a:extLst>
              <a:ext uri="{FF2B5EF4-FFF2-40B4-BE49-F238E27FC236}">
                <a16:creationId xmlns:a16="http://schemas.microsoft.com/office/drawing/2014/main" id="{55A855A6-1625-4869-BFEB-54232796841E}"/>
              </a:ext>
            </a:extLst>
          </p:cNvPr>
          <p:cNvSpPr>
            <a:spLocks noGrp="1"/>
          </p:cNvSpPr>
          <p:nvPr>
            <p:ph type="subTitle" idx="1"/>
          </p:nvPr>
        </p:nvSpPr>
        <p:spPr/>
        <p:txBody>
          <a:bodyPr>
            <a:normAutofit fontScale="92500" lnSpcReduction="20000"/>
          </a:bodyPr>
          <a:lstStyle/>
          <a:p>
            <a:r>
              <a:rPr lang="en-US" dirty="0"/>
              <a:t>Purpose: The primary focus was to find if there was a higher prevalence of mental health issues in student-athletes compared to non-athletes.</a:t>
            </a:r>
          </a:p>
          <a:p>
            <a:endParaRPr lang="en-US" dirty="0"/>
          </a:p>
          <a:p>
            <a:r>
              <a:rPr lang="en-US" dirty="0"/>
              <a:t>The secondary purpose was to see if being a student-athlete would have an impact on the likeliness on struggling with your mental health.</a:t>
            </a:r>
          </a:p>
        </p:txBody>
      </p:sp>
    </p:spTree>
    <p:extLst>
      <p:ext uri="{BB962C8B-B14F-4D97-AF65-F5344CB8AC3E}">
        <p14:creationId xmlns:p14="http://schemas.microsoft.com/office/powerpoint/2010/main" val="355295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5510-B618-428A-809D-BFF6FE070235}"/>
              </a:ext>
            </a:extLst>
          </p:cNvPr>
          <p:cNvSpPr>
            <a:spLocks noGrp="1"/>
          </p:cNvSpPr>
          <p:nvPr>
            <p:ph type="ctrTitle"/>
          </p:nvPr>
        </p:nvSpPr>
        <p:spPr>
          <a:xfrm>
            <a:off x="1524000" y="1122363"/>
            <a:ext cx="9144000" cy="321426"/>
          </a:xfrm>
        </p:spPr>
        <p:txBody>
          <a:bodyPr>
            <a:normAutofit fontScale="90000"/>
          </a:bodyPr>
          <a:lstStyle/>
          <a:p>
            <a:r>
              <a:rPr lang="en-US"/>
              <a:t>Literature Review </a:t>
            </a:r>
          </a:p>
        </p:txBody>
      </p:sp>
      <p:sp>
        <p:nvSpPr>
          <p:cNvPr id="3" name="Subtitle 2">
            <a:extLst>
              <a:ext uri="{FF2B5EF4-FFF2-40B4-BE49-F238E27FC236}">
                <a16:creationId xmlns:a16="http://schemas.microsoft.com/office/drawing/2014/main" id="{BA25653E-34C1-4CB4-9F6B-548D45BB3095}"/>
              </a:ext>
            </a:extLst>
          </p:cNvPr>
          <p:cNvSpPr>
            <a:spLocks noGrp="1"/>
          </p:cNvSpPr>
          <p:nvPr>
            <p:ph type="subTitle" idx="1"/>
          </p:nvPr>
        </p:nvSpPr>
        <p:spPr>
          <a:xfrm>
            <a:off x="1716505" y="1827129"/>
            <a:ext cx="9144000" cy="1655762"/>
          </a:xfrm>
        </p:spPr>
        <p:txBody>
          <a:bodyPr>
            <a:normAutofit fontScale="25000" lnSpcReduction="20000"/>
          </a:bodyPr>
          <a:lstStyle/>
          <a:p>
            <a:r>
              <a:rPr lang="en-US" sz="8000"/>
              <a:t>Research has consistently shown that student-athletes are at increased risk for mental health issues such as anxiety, depression, and stress compared to non-athletes (Reardon et al., 2019). The demands of being a student-athlete can lead to high levels of stress, as student-athletes must balance the demands of schoolwork and sports while also dealing with injuries, time constraints, and pressure to perform well (Becker &amp; </a:t>
            </a:r>
            <a:r>
              <a:rPr lang="en-US" sz="8000" err="1"/>
              <a:t>Wrisberg</a:t>
            </a:r>
            <a:r>
              <a:rPr lang="en-US" sz="8000"/>
              <a:t>, 2020). In addition, student-athletes may experience unique stressors such as the threat of losing their scholarship, the pressure to maintain a certain weight, and the possibility of being cut from the team (</a:t>
            </a:r>
            <a:r>
              <a:rPr lang="en-US" sz="8000" err="1"/>
              <a:t>Wolanin</a:t>
            </a:r>
            <a:r>
              <a:rPr lang="en-US" sz="8000"/>
              <a:t> et al., 2015).</a:t>
            </a:r>
          </a:p>
          <a:p>
            <a:r>
              <a:rPr lang="en-US" sz="8000"/>
              <a:t>One study found that the mental health of student-athletes declined as they progressed through their college years (Gallagher et al., 2022). Specifically, they reported increased symptoms of depression, anxiety, and stress as they advanced from their freshman to senior year. Another study found that female student-athletes were at higher risk for depression and anxiety than male student-athletes (Yang et al., 2016).</a:t>
            </a:r>
          </a:p>
          <a:p>
            <a:r>
              <a:rPr lang="en-US" sz="8000"/>
              <a:t>Despite the potential negative impacts of being a student-athlete on mental health, research also suggests that sports participation can have positive effects on mental health. For example, exercise has been shown to have a positive impact on mood and can reduce symptoms of depression and anxiety (Lederman et al., 2018). In addition, participating in team sports can provide a sense of belonging and social support, which can buffer against the negative effects of stress (</a:t>
            </a:r>
            <a:r>
              <a:rPr lang="en-US" sz="8000" err="1"/>
              <a:t>Poczwardowski</a:t>
            </a:r>
            <a:r>
              <a:rPr lang="en-US" sz="8000"/>
              <a:t> et al., 2017).</a:t>
            </a:r>
          </a:p>
          <a:p>
            <a:endParaRPr lang="en-US"/>
          </a:p>
        </p:txBody>
      </p:sp>
    </p:spTree>
    <p:extLst>
      <p:ext uri="{BB962C8B-B14F-4D97-AF65-F5344CB8AC3E}">
        <p14:creationId xmlns:p14="http://schemas.microsoft.com/office/powerpoint/2010/main" val="117508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953B-F048-43D2-BDC0-753CD28D9AAA}"/>
              </a:ext>
            </a:extLst>
          </p:cNvPr>
          <p:cNvSpPr>
            <a:spLocks noGrp="1"/>
          </p:cNvSpPr>
          <p:nvPr>
            <p:ph type="ctrTitle"/>
          </p:nvPr>
        </p:nvSpPr>
        <p:spPr>
          <a:xfrm>
            <a:off x="1524000" y="1122363"/>
            <a:ext cx="9144000" cy="477837"/>
          </a:xfrm>
        </p:spPr>
        <p:txBody>
          <a:bodyPr>
            <a:normAutofit fontScale="90000"/>
          </a:bodyPr>
          <a:lstStyle/>
          <a:p>
            <a:r>
              <a:rPr lang="en-US"/>
              <a:t>Study Rationale</a:t>
            </a:r>
          </a:p>
        </p:txBody>
      </p:sp>
      <p:sp>
        <p:nvSpPr>
          <p:cNvPr id="3" name="Subtitle 2">
            <a:extLst>
              <a:ext uri="{FF2B5EF4-FFF2-40B4-BE49-F238E27FC236}">
                <a16:creationId xmlns:a16="http://schemas.microsoft.com/office/drawing/2014/main" id="{A3E79114-71F3-4324-A99B-25AC3B1E31BC}"/>
              </a:ext>
            </a:extLst>
          </p:cNvPr>
          <p:cNvSpPr>
            <a:spLocks noGrp="1"/>
          </p:cNvSpPr>
          <p:nvPr>
            <p:ph type="subTitle" idx="1"/>
          </p:nvPr>
        </p:nvSpPr>
        <p:spPr>
          <a:xfrm>
            <a:off x="1524000" y="2323850"/>
            <a:ext cx="9144000" cy="1655762"/>
          </a:xfrm>
        </p:spPr>
        <p:txBody>
          <a:bodyPr>
            <a:normAutofit fontScale="25000" lnSpcReduction="20000"/>
          </a:bodyPr>
          <a:lstStyle/>
          <a:p>
            <a:pPr algn="l"/>
            <a:r>
              <a:rPr lang="en-US" sz="9600"/>
              <a:t>Given the conflicting findings in the literature regarding the mental health impacts of being a student-athlete, further research is needed to fully understand the relationship between sports participation and mental health. Specifically, future studies should aim to:</a:t>
            </a:r>
          </a:p>
          <a:p>
            <a:pPr marL="457200" lvl="0" indent="-457200" algn="l">
              <a:buAutoNum type="alphaLcPeriod"/>
            </a:pPr>
            <a:r>
              <a:rPr lang="en-US" sz="9600"/>
              <a:t>Explore the unique stressors and challenges faced by student-athletes and how they impact mental health.</a:t>
            </a:r>
          </a:p>
          <a:p>
            <a:pPr lvl="0" algn="l"/>
            <a:r>
              <a:rPr lang="en-US" sz="9600"/>
              <a:t>b. Examine the factors that may buffer against the negative effects of stress on mental health in student-athletes, such as social support.</a:t>
            </a:r>
          </a:p>
          <a:p>
            <a:pPr lvl="0" algn="l"/>
            <a:r>
              <a:rPr lang="en-US" sz="9600"/>
              <a:t>c. Investigate potential interventions that can help promote positive mental health outcomes for student-athletes.</a:t>
            </a:r>
          </a:p>
          <a:p>
            <a:endParaRPr lang="en-US"/>
          </a:p>
        </p:txBody>
      </p:sp>
    </p:spTree>
    <p:extLst>
      <p:ext uri="{BB962C8B-B14F-4D97-AF65-F5344CB8AC3E}">
        <p14:creationId xmlns:p14="http://schemas.microsoft.com/office/powerpoint/2010/main" val="91203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5A3F-8E18-4925-8422-D667099DD2A7}"/>
              </a:ext>
            </a:extLst>
          </p:cNvPr>
          <p:cNvSpPr>
            <a:spLocks noGrp="1"/>
          </p:cNvSpPr>
          <p:nvPr>
            <p:ph type="ctrTitle"/>
          </p:nvPr>
        </p:nvSpPr>
        <p:spPr>
          <a:xfrm>
            <a:off x="1524000" y="641100"/>
            <a:ext cx="9144000" cy="1091447"/>
          </a:xfrm>
        </p:spPr>
        <p:txBody>
          <a:bodyPr/>
          <a:lstStyle/>
          <a:p>
            <a:r>
              <a:rPr lang="en-US"/>
              <a:t>Limitation          Delimitation</a:t>
            </a:r>
          </a:p>
        </p:txBody>
      </p:sp>
      <p:sp>
        <p:nvSpPr>
          <p:cNvPr id="3" name="Subtitle 2">
            <a:extLst>
              <a:ext uri="{FF2B5EF4-FFF2-40B4-BE49-F238E27FC236}">
                <a16:creationId xmlns:a16="http://schemas.microsoft.com/office/drawing/2014/main" id="{7C4A769B-13A8-45DC-B198-8AC4F0A26E79}"/>
              </a:ext>
            </a:extLst>
          </p:cNvPr>
          <p:cNvSpPr>
            <a:spLocks noGrp="1"/>
          </p:cNvSpPr>
          <p:nvPr>
            <p:ph type="subTitle" idx="1"/>
          </p:nvPr>
        </p:nvSpPr>
        <p:spPr>
          <a:xfrm>
            <a:off x="6898105" y="2174289"/>
            <a:ext cx="4507832" cy="3777331"/>
          </a:xfrm>
        </p:spPr>
        <p:txBody>
          <a:bodyPr/>
          <a:lstStyle/>
          <a:p>
            <a:pPr marL="342900" indent="-342900">
              <a:buFont typeface="Arial" panose="020B0604020202020204" pitchFamily="34" charset="0"/>
              <a:buChar char="•"/>
            </a:pPr>
            <a:r>
              <a:rPr lang="en-US"/>
              <a:t>The studies relied on self-reported data, which might have been subject to bias </a:t>
            </a:r>
          </a:p>
          <a:p>
            <a:pPr marL="342900" indent="-342900">
              <a:buFont typeface="Arial" panose="020B0604020202020204" pitchFamily="34" charset="0"/>
              <a:buChar char="•"/>
            </a:pPr>
            <a:r>
              <a:rPr lang="en-US"/>
              <a:t>The studies used a convenience sample, which may not be representative of the larger population of athletes</a:t>
            </a:r>
          </a:p>
          <a:p>
            <a:pPr marL="342900" indent="-342900">
              <a:buFont typeface="Arial" panose="020B0604020202020204" pitchFamily="34" charset="0"/>
              <a:buChar char="•"/>
            </a:pPr>
            <a:r>
              <a:rPr lang="en-US"/>
              <a:t>The studies were conducted with small sample sizes </a:t>
            </a:r>
          </a:p>
        </p:txBody>
      </p:sp>
      <p:sp>
        <p:nvSpPr>
          <p:cNvPr id="4" name="TextBox 3">
            <a:extLst>
              <a:ext uri="{FF2B5EF4-FFF2-40B4-BE49-F238E27FC236}">
                <a16:creationId xmlns:a16="http://schemas.microsoft.com/office/drawing/2014/main" id="{5324E4B4-5958-4D73-BEB0-D80F5940C11F}"/>
              </a:ext>
            </a:extLst>
          </p:cNvPr>
          <p:cNvSpPr txBox="1"/>
          <p:nvPr/>
        </p:nvSpPr>
        <p:spPr>
          <a:xfrm>
            <a:off x="1235242" y="2005263"/>
            <a:ext cx="3866147" cy="2308324"/>
          </a:xfrm>
          <a:prstGeom prst="rect">
            <a:avLst/>
          </a:prstGeom>
          <a:noFill/>
        </p:spPr>
        <p:txBody>
          <a:bodyPr wrap="square" rtlCol="0">
            <a:spAutoFit/>
          </a:bodyPr>
          <a:lstStyle/>
          <a:p>
            <a:pPr marL="342900" indent="-342900">
              <a:buFont typeface="Arial" panose="020B0604020202020204" pitchFamily="34" charset="0"/>
              <a:buChar char="•"/>
            </a:pPr>
            <a:r>
              <a:rPr lang="en-US" sz="2400"/>
              <a:t>There was lack of empirical research </a:t>
            </a:r>
          </a:p>
          <a:p>
            <a:pPr marL="342900" indent="-342900">
              <a:buFont typeface="Arial" panose="020B0604020202020204" pitchFamily="34" charset="0"/>
              <a:buChar char="•"/>
            </a:pPr>
            <a:r>
              <a:rPr lang="en-US" sz="2400"/>
              <a:t>Limitation due to the limited availability of studies done on student athletes</a:t>
            </a:r>
          </a:p>
        </p:txBody>
      </p:sp>
    </p:spTree>
    <p:extLst>
      <p:ext uri="{BB962C8B-B14F-4D97-AF65-F5344CB8AC3E}">
        <p14:creationId xmlns:p14="http://schemas.microsoft.com/office/powerpoint/2010/main" val="226677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A640-AB7D-4C2B-B49E-122508D5AEDD}"/>
              </a:ext>
            </a:extLst>
          </p:cNvPr>
          <p:cNvSpPr>
            <a:spLocks noGrp="1"/>
          </p:cNvSpPr>
          <p:nvPr>
            <p:ph type="ctrTitle"/>
          </p:nvPr>
        </p:nvSpPr>
        <p:spPr>
          <a:xfrm>
            <a:off x="1524000" y="1122363"/>
            <a:ext cx="9144000" cy="914984"/>
          </a:xfrm>
        </p:spPr>
        <p:txBody>
          <a:bodyPr/>
          <a:lstStyle/>
          <a:p>
            <a:r>
              <a:rPr lang="en-US"/>
              <a:t>Keywords</a:t>
            </a:r>
          </a:p>
        </p:txBody>
      </p:sp>
      <p:sp>
        <p:nvSpPr>
          <p:cNvPr id="3" name="Subtitle 2">
            <a:extLst>
              <a:ext uri="{FF2B5EF4-FFF2-40B4-BE49-F238E27FC236}">
                <a16:creationId xmlns:a16="http://schemas.microsoft.com/office/drawing/2014/main" id="{CB449EE5-B8B9-4D11-B3B5-9518C02957BE}"/>
              </a:ext>
            </a:extLst>
          </p:cNvPr>
          <p:cNvSpPr>
            <a:spLocks noGrp="1"/>
          </p:cNvSpPr>
          <p:nvPr>
            <p:ph type="subTitle" idx="1"/>
          </p:nvPr>
        </p:nvSpPr>
        <p:spPr/>
        <p:txBody>
          <a:bodyPr>
            <a:normAutofit lnSpcReduction="10000"/>
          </a:bodyPr>
          <a:lstStyle/>
          <a:p>
            <a:pPr marL="342900" indent="-342900">
              <a:buFont typeface="Arial" panose="020B0604020202020204" pitchFamily="34" charset="0"/>
              <a:buChar char="•"/>
            </a:pPr>
            <a:r>
              <a:rPr lang="en-US"/>
              <a:t>College student-athletes</a:t>
            </a:r>
          </a:p>
          <a:p>
            <a:pPr marL="342900" indent="-342900">
              <a:buFont typeface="Arial" panose="020B0604020202020204" pitchFamily="34" charset="0"/>
              <a:buChar char="•"/>
            </a:pPr>
            <a:r>
              <a:rPr lang="en-US"/>
              <a:t>Mental health </a:t>
            </a:r>
          </a:p>
          <a:p>
            <a:pPr marL="342900" indent="-342900">
              <a:buFont typeface="Arial" panose="020B0604020202020204" pitchFamily="34" charset="0"/>
              <a:buChar char="•"/>
            </a:pPr>
            <a:r>
              <a:rPr lang="en-US"/>
              <a:t>anxiety</a:t>
            </a:r>
          </a:p>
          <a:p>
            <a:pPr marL="342900" indent="-342900">
              <a:buFont typeface="Arial" panose="020B0604020202020204" pitchFamily="34" charset="0"/>
              <a:buChar char="•"/>
            </a:pPr>
            <a:r>
              <a:rPr lang="en-US"/>
              <a:t>Stress</a:t>
            </a:r>
          </a:p>
          <a:p>
            <a:endParaRPr lang="en-US"/>
          </a:p>
        </p:txBody>
      </p:sp>
    </p:spTree>
    <p:extLst>
      <p:ext uri="{BB962C8B-B14F-4D97-AF65-F5344CB8AC3E}">
        <p14:creationId xmlns:p14="http://schemas.microsoft.com/office/powerpoint/2010/main" val="297714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6A84-E9F1-47BD-BA33-0E8A3AD6FD69}"/>
              </a:ext>
            </a:extLst>
          </p:cNvPr>
          <p:cNvSpPr>
            <a:spLocks noGrp="1"/>
          </p:cNvSpPr>
          <p:nvPr>
            <p:ph type="ctrTitle"/>
          </p:nvPr>
        </p:nvSpPr>
        <p:spPr>
          <a:xfrm>
            <a:off x="1524000" y="1122363"/>
            <a:ext cx="9144000" cy="477837"/>
          </a:xfrm>
        </p:spPr>
        <p:txBody>
          <a:bodyPr>
            <a:normAutofit fontScale="90000"/>
          </a:bodyPr>
          <a:lstStyle/>
          <a:p>
            <a:r>
              <a:rPr lang="en-US"/>
              <a:t>Research Questions </a:t>
            </a:r>
          </a:p>
        </p:txBody>
      </p:sp>
      <p:sp>
        <p:nvSpPr>
          <p:cNvPr id="3" name="Subtitle 2">
            <a:extLst>
              <a:ext uri="{FF2B5EF4-FFF2-40B4-BE49-F238E27FC236}">
                <a16:creationId xmlns:a16="http://schemas.microsoft.com/office/drawing/2014/main" id="{A0DBB752-CE9B-4D70-A613-F00381C83CE3}"/>
              </a:ext>
            </a:extLst>
          </p:cNvPr>
          <p:cNvSpPr>
            <a:spLocks noGrp="1"/>
          </p:cNvSpPr>
          <p:nvPr>
            <p:ph type="subTitle" idx="1"/>
          </p:nvPr>
        </p:nvSpPr>
        <p:spPr/>
        <p:txBody>
          <a:bodyPr/>
          <a:lstStyle/>
          <a:p>
            <a:pPr marL="342900" indent="-342900">
              <a:buFont typeface="Arial" panose="020B0604020202020204" pitchFamily="34" charset="0"/>
              <a:buChar char="•"/>
            </a:pPr>
            <a:r>
              <a:rPr lang="en-US"/>
              <a:t>How does being a student-athlete affect your mental health</a:t>
            </a:r>
          </a:p>
          <a:p>
            <a:pPr marL="342900" indent="-342900">
              <a:buFont typeface="Arial" panose="020B0604020202020204" pitchFamily="34" charset="0"/>
              <a:buChar char="•"/>
            </a:pPr>
            <a:r>
              <a:rPr lang="en-US"/>
              <a:t>What are the mental health challenges for student-athletes  </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76055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5F4F8-FDFB-46A8-A4D7-6C0D15099F7D}"/>
              </a:ext>
            </a:extLst>
          </p:cNvPr>
          <p:cNvSpPr>
            <a:spLocks noGrp="1"/>
          </p:cNvSpPr>
          <p:nvPr>
            <p:ph type="ctrTitle"/>
          </p:nvPr>
        </p:nvSpPr>
        <p:spPr>
          <a:xfrm>
            <a:off x="1524000" y="1122363"/>
            <a:ext cx="9144000" cy="273300"/>
          </a:xfrm>
        </p:spPr>
        <p:txBody>
          <a:bodyPr>
            <a:normAutofit fontScale="90000"/>
          </a:bodyPr>
          <a:lstStyle/>
          <a:p>
            <a:r>
              <a:rPr lang="en-US"/>
              <a:t>Methodology </a:t>
            </a:r>
          </a:p>
        </p:txBody>
      </p:sp>
      <p:sp>
        <p:nvSpPr>
          <p:cNvPr id="3" name="Subtitle 2">
            <a:extLst>
              <a:ext uri="{FF2B5EF4-FFF2-40B4-BE49-F238E27FC236}">
                <a16:creationId xmlns:a16="http://schemas.microsoft.com/office/drawing/2014/main" id="{A623CB99-DB94-43AA-BB87-44FB7E25E496}"/>
              </a:ext>
            </a:extLst>
          </p:cNvPr>
          <p:cNvSpPr>
            <a:spLocks noGrp="1"/>
          </p:cNvSpPr>
          <p:nvPr>
            <p:ph type="subTitle" idx="1"/>
          </p:nvPr>
        </p:nvSpPr>
        <p:spPr>
          <a:xfrm>
            <a:off x="1524000" y="2061995"/>
            <a:ext cx="9144000" cy="1655762"/>
          </a:xfrm>
        </p:spPr>
        <p:txBody>
          <a:bodyPr>
            <a:noAutofit/>
          </a:bodyPr>
          <a:lstStyle/>
          <a:p>
            <a:r>
              <a:rPr lang="en-US"/>
              <a:t>The study will use a mixed-methods approach, combining quantitative and qualitative data collection methods. The study will recruit a sample of NCAA Division I student-athletes and non-athlete students from multiple universities. The quantitative phase will involve administering standardized questionnaires to both groups to measure mental health symptoms, athletic identity, and other relevant factors. The qualitative phase will involve conducting focus group discussions and individual interviews to gain a deeper understanding of the experiences of student-athletes and non-athletes regarding mental health.</a:t>
            </a:r>
          </a:p>
          <a:p>
            <a:endParaRPr lang="en-US"/>
          </a:p>
        </p:txBody>
      </p:sp>
    </p:spTree>
    <p:extLst>
      <p:ext uri="{BB962C8B-B14F-4D97-AF65-F5344CB8AC3E}">
        <p14:creationId xmlns:p14="http://schemas.microsoft.com/office/powerpoint/2010/main" val="406759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E890-2F41-422D-BC92-3982DE6DA9B4}"/>
              </a:ext>
            </a:extLst>
          </p:cNvPr>
          <p:cNvSpPr>
            <a:spLocks noGrp="1"/>
          </p:cNvSpPr>
          <p:nvPr>
            <p:ph type="ctrTitle"/>
          </p:nvPr>
        </p:nvSpPr>
        <p:spPr>
          <a:xfrm>
            <a:off x="6837948" y="1623242"/>
            <a:ext cx="5219700" cy="2387600"/>
          </a:xfrm>
        </p:spPr>
        <p:txBody>
          <a:bodyPr/>
          <a:lstStyle/>
          <a:p>
            <a:r>
              <a:rPr lang="en-US"/>
              <a:t>“Participants”</a:t>
            </a:r>
          </a:p>
        </p:txBody>
      </p:sp>
      <p:pic>
        <p:nvPicPr>
          <p:cNvPr id="4" name="Picture 4">
            <a:extLst>
              <a:ext uri="{FF2B5EF4-FFF2-40B4-BE49-F238E27FC236}">
                <a16:creationId xmlns:a16="http://schemas.microsoft.com/office/drawing/2014/main" id="{6E27CD9C-C338-9A5A-6D20-CDBDBB053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 y="660717"/>
            <a:ext cx="5878641" cy="5858616"/>
          </a:xfrm>
          <a:prstGeom prst="rect">
            <a:avLst/>
          </a:prstGeom>
        </p:spPr>
      </p:pic>
      <p:sp>
        <p:nvSpPr>
          <p:cNvPr id="5" name="Star: 5 Points 4">
            <a:extLst>
              <a:ext uri="{FF2B5EF4-FFF2-40B4-BE49-F238E27FC236}">
                <a16:creationId xmlns:a16="http://schemas.microsoft.com/office/drawing/2014/main" id="{93EDD73D-A58B-42FC-8721-FBFA5588137D}"/>
              </a:ext>
            </a:extLst>
          </p:cNvPr>
          <p:cNvSpPr/>
          <p:nvPr/>
        </p:nvSpPr>
        <p:spPr>
          <a:xfrm>
            <a:off x="8076198" y="2177716"/>
            <a:ext cx="2743200" cy="2502568"/>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0149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5b753d2-a4db-4309-984e-911349c755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6F6ED87B93F43811478363710B2B8" ma:contentTypeVersion="6" ma:contentTypeDescription="Create a new document." ma:contentTypeScope="" ma:versionID="76292b528035109c49fdc41877ba7032">
  <xsd:schema xmlns:xsd="http://www.w3.org/2001/XMLSchema" xmlns:xs="http://www.w3.org/2001/XMLSchema" xmlns:p="http://schemas.microsoft.com/office/2006/metadata/properties" xmlns:ns3="05b753d2-a4db-4309-984e-911349c75559" xmlns:ns4="615b5fef-400c-49f8-98d8-5dcba2995d4c" targetNamespace="http://schemas.microsoft.com/office/2006/metadata/properties" ma:root="true" ma:fieldsID="a30203453ae4305f316c088790c1ddb6" ns3:_="" ns4:_="">
    <xsd:import namespace="05b753d2-a4db-4309-984e-911349c75559"/>
    <xsd:import namespace="615b5fef-400c-49f8-98d8-5dcba2995d4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753d2-a4db-4309-984e-911349c75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5b5fef-400c-49f8-98d8-5dcba2995d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D481E-CB6F-479B-9842-BAEFDC7479D3}">
  <ds:schemaRefs>
    <ds:schemaRef ds:uri="http://schemas.microsoft.com/sharepoint/v3/contenttype/forms"/>
  </ds:schemaRefs>
</ds:datastoreItem>
</file>

<file path=customXml/itemProps2.xml><?xml version="1.0" encoding="utf-8"?>
<ds:datastoreItem xmlns:ds="http://schemas.openxmlformats.org/officeDocument/2006/customXml" ds:itemID="{8E5DB9CF-1C14-4A8A-BBEF-FE809D13F8AD}">
  <ds:schemaRefs>
    <ds:schemaRef ds:uri="http://schemas.microsoft.com/office/2006/metadata/properties"/>
    <ds:schemaRef ds:uri="http://www.w3.org/2000/xmlns/"/>
    <ds:schemaRef ds:uri="05b753d2-a4db-4309-984e-911349c75559"/>
    <ds:schemaRef ds:uri="http://www.w3.org/2001/XMLSchema-instance"/>
  </ds:schemaRefs>
</ds:datastoreItem>
</file>

<file path=customXml/itemProps3.xml><?xml version="1.0" encoding="utf-8"?>
<ds:datastoreItem xmlns:ds="http://schemas.openxmlformats.org/officeDocument/2006/customXml" ds:itemID="{F00720E5-2151-477C-85AC-6069D7B463AD}">
  <ds:schemaRefs>
    <ds:schemaRef ds:uri="http://schemas.microsoft.com/office/2006/metadata/contentType"/>
    <ds:schemaRef ds:uri="http://schemas.microsoft.com/office/2006/metadata/properties/metaAttributes"/>
    <ds:schemaRef ds:uri="http://www.w3.org/2000/xmlns/"/>
    <ds:schemaRef ds:uri="http://www.w3.org/2001/XMLSchema"/>
    <ds:schemaRef ds:uri="05b753d2-a4db-4309-984e-911349c75559"/>
    <ds:schemaRef ds:uri="615b5fef-400c-49f8-98d8-5dcba2995d4c"/>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Effects That Mental Health has on Student-Athlete </vt:lpstr>
      <vt:lpstr>Introduction </vt:lpstr>
      <vt:lpstr>Literature Review </vt:lpstr>
      <vt:lpstr>Study Rationale</vt:lpstr>
      <vt:lpstr>Limitation          Delimitation</vt:lpstr>
      <vt:lpstr>Keywords</vt:lpstr>
      <vt:lpstr>Research Questions </vt:lpstr>
      <vt:lpstr>Methodology </vt:lpstr>
      <vt:lpstr>“Participants”</vt:lpstr>
      <vt:lpstr>Data Analysis</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That Mental Health has on Student-Athlete</dc:title>
  <dc:creator>Emery, Irakoze</dc:creator>
  <cp:lastModifiedBy>Emery, Irakoze</cp:lastModifiedBy>
  <cp:revision>2</cp:revision>
  <dcterms:created xsi:type="dcterms:W3CDTF">2023-04-17T00:44:53Z</dcterms:created>
  <dcterms:modified xsi:type="dcterms:W3CDTF">2023-04-19T20:27:06Z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0x0101000C56F6ED87B93F43811478363710B2B8</vt:lpwstr>
  </property>
</Properties>
</file>