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4"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15527C3EC027DA0B/Documents/projec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rgbClr val="FF0000"/>
            </a:soli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Sheet1!$A$1:$A$6</c:f>
              <c:strCache>
                <c:ptCount val="6"/>
                <c:pt idx="0">
                  <c:v>QR Codes </c:v>
                </c:pt>
                <c:pt idx="1">
                  <c:v>Interactive Displays</c:v>
                </c:pt>
                <c:pt idx="2">
                  <c:v>Inperson Interpretation</c:v>
                </c:pt>
                <c:pt idx="3">
                  <c:v>Interpretive Signage </c:v>
                </c:pt>
                <c:pt idx="4">
                  <c:v>Graphic Panals</c:v>
                </c:pt>
                <c:pt idx="5">
                  <c:v>AV Presentation</c:v>
                </c:pt>
              </c:strCache>
            </c:strRef>
          </c:cat>
          <c:val>
            <c:numRef>
              <c:f>Sheet1!$B$1:$B$6</c:f>
              <c:numCache>
                <c:formatCode>General</c:formatCode>
                <c:ptCount val="6"/>
                <c:pt idx="0">
                  <c:v>64</c:v>
                </c:pt>
                <c:pt idx="1">
                  <c:v>87</c:v>
                </c:pt>
                <c:pt idx="2">
                  <c:v>76</c:v>
                </c:pt>
                <c:pt idx="3">
                  <c:v>38</c:v>
                </c:pt>
                <c:pt idx="4">
                  <c:v>54</c:v>
                </c:pt>
                <c:pt idx="5">
                  <c:v>67</c:v>
                </c:pt>
              </c:numCache>
            </c:numRef>
          </c:val>
          <c:extLst>
            <c:ext xmlns:c16="http://schemas.microsoft.com/office/drawing/2014/chart" uri="{C3380CC4-5D6E-409C-BE32-E72D297353CC}">
              <c16:uniqueId val="{00000000-C27E-4408-8DD4-0E22FF64D27A}"/>
            </c:ext>
          </c:extLst>
        </c:ser>
        <c:dLbls>
          <c:showLegendKey val="0"/>
          <c:showVal val="1"/>
          <c:showCatName val="0"/>
          <c:showSerName val="0"/>
          <c:showPercent val="0"/>
          <c:showBubbleSize val="0"/>
        </c:dLbls>
        <c:gapWidth val="150"/>
        <c:shape val="cylinder"/>
        <c:axId val="1701082880"/>
        <c:axId val="50562992"/>
        <c:axId val="0"/>
      </c:bar3DChart>
      <c:catAx>
        <c:axId val="170108288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r>
                  <a:rPr lang="en-US"/>
                  <a:t>Different Methods of Displaying Knowledge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crossAx val="50562992"/>
        <c:crosses val="autoZero"/>
        <c:auto val="1"/>
        <c:lblAlgn val="ctr"/>
        <c:lblOffset val="100"/>
        <c:noMultiLvlLbl val="0"/>
      </c:catAx>
      <c:valAx>
        <c:axId val="50562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r>
                  <a:rPr lang="en-US"/>
                  <a:t>Visitors Engadement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crossAx val="1701082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lumMod val="95000"/>
              <a:lumOff val="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2F379-211C-43C6-8E93-B33752111E3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BA213E8-B17B-4F25-A468-2BA52C907839}">
      <dgm:prSet/>
      <dgm:spPr/>
      <dgm:t>
        <a:bodyPr/>
        <a:lstStyle/>
        <a:p>
          <a:pPr>
            <a:lnSpc>
              <a:spcPct val="100000"/>
            </a:lnSpc>
          </a:pPr>
          <a:r>
            <a:rPr lang="en-US"/>
            <a:t>Expanding the role of Botanical gardens</a:t>
          </a:r>
        </a:p>
      </dgm:t>
    </dgm:pt>
    <dgm:pt modelId="{97970864-A07F-439C-B823-C362475AF301}" type="parTrans" cxnId="{8B016E97-4219-46A0-9293-C2384C30EFD6}">
      <dgm:prSet/>
      <dgm:spPr/>
      <dgm:t>
        <a:bodyPr/>
        <a:lstStyle/>
        <a:p>
          <a:endParaRPr lang="en-US"/>
        </a:p>
      </dgm:t>
    </dgm:pt>
    <dgm:pt modelId="{F25E0E73-0A35-4226-A17E-6FB0B8D1CAEC}" type="sibTrans" cxnId="{8B016E97-4219-46A0-9293-C2384C30EFD6}">
      <dgm:prSet/>
      <dgm:spPr/>
      <dgm:t>
        <a:bodyPr/>
        <a:lstStyle/>
        <a:p>
          <a:endParaRPr lang="en-US"/>
        </a:p>
      </dgm:t>
    </dgm:pt>
    <dgm:pt modelId="{373F36E8-DBAE-43CC-900F-F2D959B9A8B1}">
      <dgm:prSet/>
      <dgm:spPr/>
      <dgm:t>
        <a:bodyPr/>
        <a:lstStyle/>
        <a:p>
          <a:pPr>
            <a:lnSpc>
              <a:spcPct val="100000"/>
            </a:lnSpc>
          </a:pPr>
          <a:r>
            <a:rPr lang="en-US">
              <a:latin typeface="Times New Roman"/>
              <a:cs typeface="Times New Roman"/>
            </a:rPr>
            <a:t>Typically botanical Gardens are seen as a place of plant research and conservation, but if we expand the role of gardens be a place to educate the public about environmental issues, conservation, sustainable practices, and the cultural and ecological significance of plants, it will lead to more conversation and engagement.</a:t>
          </a:r>
        </a:p>
      </dgm:t>
    </dgm:pt>
    <dgm:pt modelId="{865429DC-51D5-4A3C-A156-0842C06CE5E1}" type="parTrans" cxnId="{1E9EA00B-CC95-4A47-803C-1DE0DD03DBF9}">
      <dgm:prSet/>
      <dgm:spPr/>
      <dgm:t>
        <a:bodyPr/>
        <a:lstStyle/>
        <a:p>
          <a:endParaRPr lang="en-US"/>
        </a:p>
      </dgm:t>
    </dgm:pt>
    <dgm:pt modelId="{912360BF-9780-4643-B816-3DE74FC4A9A4}" type="sibTrans" cxnId="{1E9EA00B-CC95-4A47-803C-1DE0DD03DBF9}">
      <dgm:prSet/>
      <dgm:spPr/>
      <dgm:t>
        <a:bodyPr/>
        <a:lstStyle/>
        <a:p>
          <a:endParaRPr lang="en-US"/>
        </a:p>
      </dgm:t>
    </dgm:pt>
    <dgm:pt modelId="{3CAE57DB-3F4E-4F16-9C78-04AF12975EA4}">
      <dgm:prSet/>
      <dgm:spPr/>
      <dgm:t>
        <a:bodyPr/>
        <a:lstStyle/>
        <a:p>
          <a:pPr>
            <a:lnSpc>
              <a:spcPct val="100000"/>
            </a:lnSpc>
          </a:pPr>
          <a:r>
            <a:rPr lang="en-US"/>
            <a:t>Landscape narratives</a:t>
          </a:r>
        </a:p>
      </dgm:t>
    </dgm:pt>
    <dgm:pt modelId="{C3051C49-AB7E-4418-9CDD-6F0F167D2129}" type="parTrans" cxnId="{26842294-FE26-4C0A-AA3E-1525968531EA}">
      <dgm:prSet/>
      <dgm:spPr/>
      <dgm:t>
        <a:bodyPr/>
        <a:lstStyle/>
        <a:p>
          <a:endParaRPr lang="en-US"/>
        </a:p>
      </dgm:t>
    </dgm:pt>
    <dgm:pt modelId="{9375C917-DCF4-448C-82E8-010479528CBD}" type="sibTrans" cxnId="{26842294-FE26-4C0A-AA3E-1525968531EA}">
      <dgm:prSet/>
      <dgm:spPr/>
      <dgm:t>
        <a:bodyPr/>
        <a:lstStyle/>
        <a:p>
          <a:endParaRPr lang="en-US"/>
        </a:p>
      </dgm:t>
    </dgm:pt>
    <dgm:pt modelId="{BBF85F7E-42D3-4D92-B9E4-0128E20EAE3D}">
      <dgm:prSet/>
      <dgm:spPr/>
      <dgm:t>
        <a:bodyPr/>
        <a:lstStyle/>
        <a:p>
          <a:pPr>
            <a:lnSpc>
              <a:spcPct val="100000"/>
            </a:lnSpc>
          </a:pPr>
          <a:r>
            <a:rPr lang="en-US">
              <a:latin typeface="Times New Roman"/>
              <a:cs typeface="Times New Roman"/>
            </a:rPr>
            <a:t>Plant taxonomy and scientific information typically isn't the most interesting information, but it was found that if you create a narrative while displaying the information it becomes more engaging and will hold visitors attention for longer. </a:t>
          </a:r>
        </a:p>
      </dgm:t>
    </dgm:pt>
    <dgm:pt modelId="{4599A420-F36D-40D9-92A6-5431A9621259}" type="parTrans" cxnId="{680D7D4E-0E16-4388-97F1-81D1D92DD1EB}">
      <dgm:prSet/>
      <dgm:spPr/>
      <dgm:t>
        <a:bodyPr/>
        <a:lstStyle/>
        <a:p>
          <a:endParaRPr lang="en-US"/>
        </a:p>
      </dgm:t>
    </dgm:pt>
    <dgm:pt modelId="{997BAA0A-2619-43E6-8112-1E39D2BD38C0}" type="sibTrans" cxnId="{680D7D4E-0E16-4388-97F1-81D1D92DD1EB}">
      <dgm:prSet/>
      <dgm:spPr/>
      <dgm:t>
        <a:bodyPr/>
        <a:lstStyle/>
        <a:p>
          <a:endParaRPr lang="en-US"/>
        </a:p>
      </dgm:t>
    </dgm:pt>
    <dgm:pt modelId="{E4ED8C69-7E58-4D55-8091-31B9428DED65}">
      <dgm:prSet/>
      <dgm:spPr/>
      <dgm:t>
        <a:bodyPr/>
        <a:lstStyle/>
        <a:p>
          <a:pPr>
            <a:lnSpc>
              <a:spcPct val="100000"/>
            </a:lnSpc>
          </a:pPr>
          <a:r>
            <a:rPr lang="en-US">
              <a:latin typeface="Impact" panose="020B0806030902050204"/>
            </a:rPr>
            <a:t>QR</a:t>
          </a:r>
          <a:r>
            <a:rPr lang="en-US"/>
            <a:t> Codes</a:t>
          </a:r>
        </a:p>
      </dgm:t>
    </dgm:pt>
    <dgm:pt modelId="{4813899E-D075-4B48-912B-8CF1977B0069}" type="parTrans" cxnId="{F251BF37-B991-4616-95A0-E067AD4677B8}">
      <dgm:prSet/>
      <dgm:spPr/>
      <dgm:t>
        <a:bodyPr/>
        <a:lstStyle/>
        <a:p>
          <a:endParaRPr lang="en-US"/>
        </a:p>
      </dgm:t>
    </dgm:pt>
    <dgm:pt modelId="{92D7A23B-C0A3-4149-9AB2-7A4C8CD715E6}" type="sibTrans" cxnId="{F251BF37-B991-4616-95A0-E067AD4677B8}">
      <dgm:prSet/>
      <dgm:spPr/>
      <dgm:t>
        <a:bodyPr/>
        <a:lstStyle/>
        <a:p>
          <a:endParaRPr lang="en-US"/>
        </a:p>
      </dgm:t>
    </dgm:pt>
    <dgm:pt modelId="{3E279315-66B5-42B5-9D20-0615BECC9654}">
      <dgm:prSet/>
      <dgm:spPr/>
      <dgm:t>
        <a:bodyPr/>
        <a:lstStyle/>
        <a:p>
          <a:pPr rtl="0">
            <a:lnSpc>
              <a:spcPct val="100000"/>
            </a:lnSpc>
          </a:pPr>
          <a:r>
            <a:rPr lang="en-US">
              <a:latin typeface="Times New Roman"/>
              <a:cs typeface="Times New Roman"/>
            </a:rPr>
            <a:t>QR Code integration into museum displays overall increases engagement. If used correctly, QR codes can make a museum or botanical garden experience more interactive and immersive, which ultimately creates more engagement. </a:t>
          </a:r>
        </a:p>
      </dgm:t>
    </dgm:pt>
    <dgm:pt modelId="{ED092094-3949-4639-B845-A6136C25C47B}" type="parTrans" cxnId="{2D38EB1E-15BC-4043-A17A-6997DF2DCDB2}">
      <dgm:prSet/>
      <dgm:spPr/>
      <dgm:t>
        <a:bodyPr/>
        <a:lstStyle/>
        <a:p>
          <a:endParaRPr lang="en-US"/>
        </a:p>
      </dgm:t>
    </dgm:pt>
    <dgm:pt modelId="{79A0CEC4-E8B2-4E3A-AF25-F4705ADCDA27}" type="sibTrans" cxnId="{2D38EB1E-15BC-4043-A17A-6997DF2DCDB2}">
      <dgm:prSet/>
      <dgm:spPr/>
      <dgm:t>
        <a:bodyPr/>
        <a:lstStyle/>
        <a:p>
          <a:endParaRPr lang="en-US"/>
        </a:p>
      </dgm:t>
    </dgm:pt>
    <dgm:pt modelId="{5EF1B87C-C83A-4E8F-A334-8E6F2A63E053}" type="pres">
      <dgm:prSet presAssocID="{E0C2F379-211C-43C6-8E93-B33752111E3F}" presName="root" presStyleCnt="0">
        <dgm:presLayoutVars>
          <dgm:dir/>
          <dgm:resizeHandles val="exact"/>
        </dgm:presLayoutVars>
      </dgm:prSet>
      <dgm:spPr/>
    </dgm:pt>
    <dgm:pt modelId="{35D90701-C505-4463-AC79-B54978AB4748}" type="pres">
      <dgm:prSet presAssocID="{DBA213E8-B17B-4F25-A468-2BA52C907839}" presName="compNode" presStyleCnt="0"/>
      <dgm:spPr/>
    </dgm:pt>
    <dgm:pt modelId="{30C9CAAD-C3A1-478D-BE04-8B3B89E40A76}" type="pres">
      <dgm:prSet presAssocID="{DBA213E8-B17B-4F25-A468-2BA52C907839}" presName="bgRect" presStyleLbl="bgShp" presStyleIdx="0" presStyleCnt="3"/>
      <dgm:spPr/>
    </dgm:pt>
    <dgm:pt modelId="{15F5A3C3-CB85-49AA-BE55-0049B1685CFB}" type="pres">
      <dgm:prSet presAssocID="{DBA213E8-B17B-4F25-A468-2BA52C9078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BABB6BE7-43FC-43D7-84BF-8B1E0E5802B3}" type="pres">
      <dgm:prSet presAssocID="{DBA213E8-B17B-4F25-A468-2BA52C907839}" presName="spaceRect" presStyleCnt="0"/>
      <dgm:spPr/>
    </dgm:pt>
    <dgm:pt modelId="{FC5D8485-1505-4F27-90DB-0E92466134E3}" type="pres">
      <dgm:prSet presAssocID="{DBA213E8-B17B-4F25-A468-2BA52C907839}" presName="parTx" presStyleLbl="revTx" presStyleIdx="0" presStyleCnt="6">
        <dgm:presLayoutVars>
          <dgm:chMax val="0"/>
          <dgm:chPref val="0"/>
        </dgm:presLayoutVars>
      </dgm:prSet>
      <dgm:spPr/>
    </dgm:pt>
    <dgm:pt modelId="{BA9C8E50-1C05-483D-8385-5E9230D3AFB5}" type="pres">
      <dgm:prSet presAssocID="{DBA213E8-B17B-4F25-A468-2BA52C907839}" presName="desTx" presStyleLbl="revTx" presStyleIdx="1" presStyleCnt="6">
        <dgm:presLayoutVars/>
      </dgm:prSet>
      <dgm:spPr/>
    </dgm:pt>
    <dgm:pt modelId="{AE3B887F-BD28-4119-A9C3-86965C76C956}" type="pres">
      <dgm:prSet presAssocID="{F25E0E73-0A35-4226-A17E-6FB0B8D1CAEC}" presName="sibTrans" presStyleCnt="0"/>
      <dgm:spPr/>
    </dgm:pt>
    <dgm:pt modelId="{596938E5-8335-4372-B06C-FDC7B97E8244}" type="pres">
      <dgm:prSet presAssocID="{3CAE57DB-3F4E-4F16-9C78-04AF12975EA4}" presName="compNode" presStyleCnt="0"/>
      <dgm:spPr/>
    </dgm:pt>
    <dgm:pt modelId="{47DF8BA3-42D0-47CE-9369-F8CA231E9B14}" type="pres">
      <dgm:prSet presAssocID="{3CAE57DB-3F4E-4F16-9C78-04AF12975EA4}" presName="bgRect" presStyleLbl="bgShp" presStyleIdx="1" presStyleCnt="3"/>
      <dgm:spPr/>
    </dgm:pt>
    <dgm:pt modelId="{99089F8C-065B-4DF1-88AE-FFB4C6A3C96E}" type="pres">
      <dgm:prSet presAssocID="{3CAE57DB-3F4E-4F16-9C78-04AF12975EA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4517CC95-CAA0-4472-9E75-C2B8E78D186C}" type="pres">
      <dgm:prSet presAssocID="{3CAE57DB-3F4E-4F16-9C78-04AF12975EA4}" presName="spaceRect" presStyleCnt="0"/>
      <dgm:spPr/>
    </dgm:pt>
    <dgm:pt modelId="{4EB57990-F2EE-4C8D-87D5-6206FE07B7BB}" type="pres">
      <dgm:prSet presAssocID="{3CAE57DB-3F4E-4F16-9C78-04AF12975EA4}" presName="parTx" presStyleLbl="revTx" presStyleIdx="2" presStyleCnt="6">
        <dgm:presLayoutVars>
          <dgm:chMax val="0"/>
          <dgm:chPref val="0"/>
        </dgm:presLayoutVars>
      </dgm:prSet>
      <dgm:spPr/>
    </dgm:pt>
    <dgm:pt modelId="{479BDD39-41BA-4E76-91FE-A54F7CEA4944}" type="pres">
      <dgm:prSet presAssocID="{3CAE57DB-3F4E-4F16-9C78-04AF12975EA4}" presName="desTx" presStyleLbl="revTx" presStyleIdx="3" presStyleCnt="6">
        <dgm:presLayoutVars/>
      </dgm:prSet>
      <dgm:spPr/>
    </dgm:pt>
    <dgm:pt modelId="{D7303C8E-CD8E-4A7B-9B05-EB2B90924FD3}" type="pres">
      <dgm:prSet presAssocID="{9375C917-DCF4-448C-82E8-010479528CBD}" presName="sibTrans" presStyleCnt="0"/>
      <dgm:spPr/>
    </dgm:pt>
    <dgm:pt modelId="{1BAF3D06-28A4-4E5E-BE9E-35A46C3E2030}" type="pres">
      <dgm:prSet presAssocID="{E4ED8C69-7E58-4D55-8091-31B9428DED65}" presName="compNode" presStyleCnt="0"/>
      <dgm:spPr/>
    </dgm:pt>
    <dgm:pt modelId="{7F5397B5-B63D-42CB-91B2-1E05390E85E2}" type="pres">
      <dgm:prSet presAssocID="{E4ED8C69-7E58-4D55-8091-31B9428DED65}" presName="bgRect" presStyleLbl="bgShp" presStyleIdx="2" presStyleCnt="3"/>
      <dgm:spPr/>
    </dgm:pt>
    <dgm:pt modelId="{2E09C753-EA67-43AA-AD65-AB86996ACD50}" type="pres">
      <dgm:prSet presAssocID="{E4ED8C69-7E58-4D55-8091-31B9428DED6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rCode1"/>
        </a:ext>
      </dgm:extLst>
    </dgm:pt>
    <dgm:pt modelId="{AB580B72-47C2-4E9A-85E2-DA76CFCF6B3F}" type="pres">
      <dgm:prSet presAssocID="{E4ED8C69-7E58-4D55-8091-31B9428DED65}" presName="spaceRect" presStyleCnt="0"/>
      <dgm:spPr/>
    </dgm:pt>
    <dgm:pt modelId="{4AC38A51-03B8-47DB-A4D1-E3784C38A880}" type="pres">
      <dgm:prSet presAssocID="{E4ED8C69-7E58-4D55-8091-31B9428DED65}" presName="parTx" presStyleLbl="revTx" presStyleIdx="4" presStyleCnt="6">
        <dgm:presLayoutVars>
          <dgm:chMax val="0"/>
          <dgm:chPref val="0"/>
        </dgm:presLayoutVars>
      </dgm:prSet>
      <dgm:spPr/>
    </dgm:pt>
    <dgm:pt modelId="{FA2D7ED6-078A-4C36-8573-6985BB307FB0}" type="pres">
      <dgm:prSet presAssocID="{E4ED8C69-7E58-4D55-8091-31B9428DED65}" presName="desTx" presStyleLbl="revTx" presStyleIdx="5" presStyleCnt="6">
        <dgm:presLayoutVars/>
      </dgm:prSet>
      <dgm:spPr/>
    </dgm:pt>
  </dgm:ptLst>
  <dgm:cxnLst>
    <dgm:cxn modelId="{5AC2A201-66C2-4DA0-AC72-6E4D815509DC}" type="presOf" srcId="{E4ED8C69-7E58-4D55-8091-31B9428DED65}" destId="{4AC38A51-03B8-47DB-A4D1-E3784C38A880}" srcOrd="0" destOrd="0" presId="urn:microsoft.com/office/officeart/2018/2/layout/IconVerticalSolidList"/>
    <dgm:cxn modelId="{1E9EA00B-CC95-4A47-803C-1DE0DD03DBF9}" srcId="{DBA213E8-B17B-4F25-A468-2BA52C907839}" destId="{373F36E8-DBAE-43CC-900F-F2D959B9A8B1}" srcOrd="0" destOrd="0" parTransId="{865429DC-51D5-4A3C-A156-0842C06CE5E1}" sibTransId="{912360BF-9780-4643-B816-3DE74FC4A9A4}"/>
    <dgm:cxn modelId="{94327C1A-3166-4BB4-8766-7EE5ECF27AEC}" type="presOf" srcId="{BBF85F7E-42D3-4D92-B9E4-0128E20EAE3D}" destId="{479BDD39-41BA-4E76-91FE-A54F7CEA4944}" srcOrd="0" destOrd="0" presId="urn:microsoft.com/office/officeart/2018/2/layout/IconVerticalSolidList"/>
    <dgm:cxn modelId="{2D38EB1E-15BC-4043-A17A-6997DF2DCDB2}" srcId="{E4ED8C69-7E58-4D55-8091-31B9428DED65}" destId="{3E279315-66B5-42B5-9D20-0615BECC9654}" srcOrd="0" destOrd="0" parTransId="{ED092094-3949-4639-B845-A6136C25C47B}" sibTransId="{79A0CEC4-E8B2-4E3A-AF25-F4705ADCDA27}"/>
    <dgm:cxn modelId="{F251BF37-B991-4616-95A0-E067AD4677B8}" srcId="{E0C2F379-211C-43C6-8E93-B33752111E3F}" destId="{E4ED8C69-7E58-4D55-8091-31B9428DED65}" srcOrd="2" destOrd="0" parTransId="{4813899E-D075-4B48-912B-8CF1977B0069}" sibTransId="{92D7A23B-C0A3-4149-9AB2-7A4C8CD715E6}"/>
    <dgm:cxn modelId="{680D7D4E-0E16-4388-97F1-81D1D92DD1EB}" srcId="{3CAE57DB-3F4E-4F16-9C78-04AF12975EA4}" destId="{BBF85F7E-42D3-4D92-B9E4-0128E20EAE3D}" srcOrd="0" destOrd="0" parTransId="{4599A420-F36D-40D9-92A6-5431A9621259}" sibTransId="{997BAA0A-2619-43E6-8112-1E39D2BD38C0}"/>
    <dgm:cxn modelId="{4B0AB253-AC62-4BD3-9755-F8152C7CA589}" type="presOf" srcId="{373F36E8-DBAE-43CC-900F-F2D959B9A8B1}" destId="{BA9C8E50-1C05-483D-8385-5E9230D3AFB5}" srcOrd="0" destOrd="0" presId="urn:microsoft.com/office/officeart/2018/2/layout/IconVerticalSolidList"/>
    <dgm:cxn modelId="{26842294-FE26-4C0A-AA3E-1525968531EA}" srcId="{E0C2F379-211C-43C6-8E93-B33752111E3F}" destId="{3CAE57DB-3F4E-4F16-9C78-04AF12975EA4}" srcOrd="1" destOrd="0" parTransId="{C3051C49-AB7E-4418-9CDD-6F0F167D2129}" sibTransId="{9375C917-DCF4-448C-82E8-010479528CBD}"/>
    <dgm:cxn modelId="{8B016E97-4219-46A0-9293-C2384C30EFD6}" srcId="{E0C2F379-211C-43C6-8E93-B33752111E3F}" destId="{DBA213E8-B17B-4F25-A468-2BA52C907839}" srcOrd="0" destOrd="0" parTransId="{97970864-A07F-439C-B823-C362475AF301}" sibTransId="{F25E0E73-0A35-4226-A17E-6FB0B8D1CAEC}"/>
    <dgm:cxn modelId="{AC546AD0-D7F2-49DF-8E32-3046A00BF684}" type="presOf" srcId="{DBA213E8-B17B-4F25-A468-2BA52C907839}" destId="{FC5D8485-1505-4F27-90DB-0E92466134E3}" srcOrd="0" destOrd="0" presId="urn:microsoft.com/office/officeart/2018/2/layout/IconVerticalSolidList"/>
    <dgm:cxn modelId="{8B3BB0D6-77F2-4CB4-BB36-D983DAD04C7B}" type="presOf" srcId="{3E279315-66B5-42B5-9D20-0615BECC9654}" destId="{FA2D7ED6-078A-4C36-8573-6985BB307FB0}" srcOrd="0" destOrd="0" presId="urn:microsoft.com/office/officeart/2018/2/layout/IconVerticalSolidList"/>
    <dgm:cxn modelId="{4DA1E3D7-433E-4EF2-8437-95FB90F61D90}" type="presOf" srcId="{3CAE57DB-3F4E-4F16-9C78-04AF12975EA4}" destId="{4EB57990-F2EE-4C8D-87D5-6206FE07B7BB}" srcOrd="0" destOrd="0" presId="urn:microsoft.com/office/officeart/2018/2/layout/IconVerticalSolidList"/>
    <dgm:cxn modelId="{5E8E1DDD-72D7-4EE0-B8F9-35BEB2CFDCA6}" type="presOf" srcId="{E0C2F379-211C-43C6-8E93-B33752111E3F}" destId="{5EF1B87C-C83A-4E8F-A334-8E6F2A63E053}" srcOrd="0" destOrd="0" presId="urn:microsoft.com/office/officeart/2018/2/layout/IconVerticalSolidList"/>
    <dgm:cxn modelId="{DED140D3-8B20-48F6-BE47-B2715187CBC3}" type="presParOf" srcId="{5EF1B87C-C83A-4E8F-A334-8E6F2A63E053}" destId="{35D90701-C505-4463-AC79-B54978AB4748}" srcOrd="0" destOrd="0" presId="urn:microsoft.com/office/officeart/2018/2/layout/IconVerticalSolidList"/>
    <dgm:cxn modelId="{2F95A9D2-4868-4688-AD4B-64C13EBE8BF1}" type="presParOf" srcId="{35D90701-C505-4463-AC79-B54978AB4748}" destId="{30C9CAAD-C3A1-478D-BE04-8B3B89E40A76}" srcOrd="0" destOrd="0" presId="urn:microsoft.com/office/officeart/2018/2/layout/IconVerticalSolidList"/>
    <dgm:cxn modelId="{1B63EB4F-CDEB-4095-A1D5-54DCD32789D1}" type="presParOf" srcId="{35D90701-C505-4463-AC79-B54978AB4748}" destId="{15F5A3C3-CB85-49AA-BE55-0049B1685CFB}" srcOrd="1" destOrd="0" presId="urn:microsoft.com/office/officeart/2018/2/layout/IconVerticalSolidList"/>
    <dgm:cxn modelId="{1A805A75-52DD-449E-BD4D-642E2DA58AB1}" type="presParOf" srcId="{35D90701-C505-4463-AC79-B54978AB4748}" destId="{BABB6BE7-43FC-43D7-84BF-8B1E0E5802B3}" srcOrd="2" destOrd="0" presId="urn:microsoft.com/office/officeart/2018/2/layout/IconVerticalSolidList"/>
    <dgm:cxn modelId="{2AE939E6-5284-43AA-8B5E-79A004E7F6BA}" type="presParOf" srcId="{35D90701-C505-4463-AC79-B54978AB4748}" destId="{FC5D8485-1505-4F27-90DB-0E92466134E3}" srcOrd="3" destOrd="0" presId="urn:microsoft.com/office/officeart/2018/2/layout/IconVerticalSolidList"/>
    <dgm:cxn modelId="{2DA378B3-9F84-4242-8491-10EDCC335332}" type="presParOf" srcId="{35D90701-C505-4463-AC79-B54978AB4748}" destId="{BA9C8E50-1C05-483D-8385-5E9230D3AFB5}" srcOrd="4" destOrd="0" presId="urn:microsoft.com/office/officeart/2018/2/layout/IconVerticalSolidList"/>
    <dgm:cxn modelId="{A35F59F9-598B-4290-AF00-024C4E5334D8}" type="presParOf" srcId="{5EF1B87C-C83A-4E8F-A334-8E6F2A63E053}" destId="{AE3B887F-BD28-4119-A9C3-86965C76C956}" srcOrd="1" destOrd="0" presId="urn:microsoft.com/office/officeart/2018/2/layout/IconVerticalSolidList"/>
    <dgm:cxn modelId="{45B57824-2388-4DF4-A2FF-20548FC490FE}" type="presParOf" srcId="{5EF1B87C-C83A-4E8F-A334-8E6F2A63E053}" destId="{596938E5-8335-4372-B06C-FDC7B97E8244}" srcOrd="2" destOrd="0" presId="urn:microsoft.com/office/officeart/2018/2/layout/IconVerticalSolidList"/>
    <dgm:cxn modelId="{5F383948-7E40-439A-B3D9-98CBEBDE3623}" type="presParOf" srcId="{596938E5-8335-4372-B06C-FDC7B97E8244}" destId="{47DF8BA3-42D0-47CE-9369-F8CA231E9B14}" srcOrd="0" destOrd="0" presId="urn:microsoft.com/office/officeart/2018/2/layout/IconVerticalSolidList"/>
    <dgm:cxn modelId="{E372CF02-6ADE-416C-9E6F-3A4EFF6B7E64}" type="presParOf" srcId="{596938E5-8335-4372-B06C-FDC7B97E8244}" destId="{99089F8C-065B-4DF1-88AE-FFB4C6A3C96E}" srcOrd="1" destOrd="0" presId="urn:microsoft.com/office/officeart/2018/2/layout/IconVerticalSolidList"/>
    <dgm:cxn modelId="{55FDA459-1578-4A88-BD5A-BF744A1385BE}" type="presParOf" srcId="{596938E5-8335-4372-B06C-FDC7B97E8244}" destId="{4517CC95-CAA0-4472-9E75-C2B8E78D186C}" srcOrd="2" destOrd="0" presId="urn:microsoft.com/office/officeart/2018/2/layout/IconVerticalSolidList"/>
    <dgm:cxn modelId="{F9481EE5-FDE5-4D13-B874-DCCC06D3B947}" type="presParOf" srcId="{596938E5-8335-4372-B06C-FDC7B97E8244}" destId="{4EB57990-F2EE-4C8D-87D5-6206FE07B7BB}" srcOrd="3" destOrd="0" presId="urn:microsoft.com/office/officeart/2018/2/layout/IconVerticalSolidList"/>
    <dgm:cxn modelId="{FF729880-48FB-42D4-9758-29328079E70B}" type="presParOf" srcId="{596938E5-8335-4372-B06C-FDC7B97E8244}" destId="{479BDD39-41BA-4E76-91FE-A54F7CEA4944}" srcOrd="4" destOrd="0" presId="urn:microsoft.com/office/officeart/2018/2/layout/IconVerticalSolidList"/>
    <dgm:cxn modelId="{95030747-32A9-442D-A16A-E963466FED41}" type="presParOf" srcId="{5EF1B87C-C83A-4E8F-A334-8E6F2A63E053}" destId="{D7303C8E-CD8E-4A7B-9B05-EB2B90924FD3}" srcOrd="3" destOrd="0" presId="urn:microsoft.com/office/officeart/2018/2/layout/IconVerticalSolidList"/>
    <dgm:cxn modelId="{30CE7172-8C62-4C88-8F5F-B5937C842D91}" type="presParOf" srcId="{5EF1B87C-C83A-4E8F-A334-8E6F2A63E053}" destId="{1BAF3D06-28A4-4E5E-BE9E-35A46C3E2030}" srcOrd="4" destOrd="0" presId="urn:microsoft.com/office/officeart/2018/2/layout/IconVerticalSolidList"/>
    <dgm:cxn modelId="{16D5AAA5-593B-42A6-A8D1-8726899CF1C4}" type="presParOf" srcId="{1BAF3D06-28A4-4E5E-BE9E-35A46C3E2030}" destId="{7F5397B5-B63D-42CB-91B2-1E05390E85E2}" srcOrd="0" destOrd="0" presId="urn:microsoft.com/office/officeart/2018/2/layout/IconVerticalSolidList"/>
    <dgm:cxn modelId="{29C671C8-994B-4777-A19E-92D3C7EC6DFE}" type="presParOf" srcId="{1BAF3D06-28A4-4E5E-BE9E-35A46C3E2030}" destId="{2E09C753-EA67-43AA-AD65-AB86996ACD50}" srcOrd="1" destOrd="0" presId="urn:microsoft.com/office/officeart/2018/2/layout/IconVerticalSolidList"/>
    <dgm:cxn modelId="{FB698F4B-DC52-4BAC-84CF-328F711E59E7}" type="presParOf" srcId="{1BAF3D06-28A4-4E5E-BE9E-35A46C3E2030}" destId="{AB580B72-47C2-4E9A-85E2-DA76CFCF6B3F}" srcOrd="2" destOrd="0" presId="urn:microsoft.com/office/officeart/2018/2/layout/IconVerticalSolidList"/>
    <dgm:cxn modelId="{8327EE63-E6B7-4A0F-8EE0-7BFE39D3F6F0}" type="presParOf" srcId="{1BAF3D06-28A4-4E5E-BE9E-35A46C3E2030}" destId="{4AC38A51-03B8-47DB-A4D1-E3784C38A880}" srcOrd="3" destOrd="0" presId="urn:microsoft.com/office/officeart/2018/2/layout/IconVerticalSolidList"/>
    <dgm:cxn modelId="{453E7067-35FF-4DE9-A674-B67F583F4F26}" type="presParOf" srcId="{1BAF3D06-28A4-4E5E-BE9E-35A46C3E2030}" destId="{FA2D7ED6-078A-4C36-8573-6985BB307FB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D5101E-B7E2-4202-8E41-E775D0A981C1}"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F5FD7859-72D6-401D-91AD-69AD835B7046}">
      <dgm:prSet/>
      <dgm:spPr/>
      <dgm:t>
        <a:bodyPr/>
        <a:lstStyle/>
        <a:p>
          <a:pPr rtl="0"/>
          <a:r>
            <a:rPr lang="en-US" baseline="0">
              <a:latin typeface="Times New Roman"/>
              <a:cs typeface="Times New Roman"/>
            </a:rPr>
            <a:t>Overall, the articles we reviewed collectively come to a conclusion that to enhance or create engagement at Missouri Botanical Gardens, it requires an integration of storytelling, interactive elements, and fun designs. </a:t>
          </a:r>
          <a:endParaRPr lang="en-US">
            <a:latin typeface="Times New Roman"/>
            <a:cs typeface="Times New Roman"/>
          </a:endParaRPr>
        </a:p>
      </dgm:t>
    </dgm:pt>
    <dgm:pt modelId="{D4DF946C-2480-4098-9367-1441F5A63B37}" type="parTrans" cxnId="{DA53748E-EE53-4C11-AD89-44F7D50A2D74}">
      <dgm:prSet/>
      <dgm:spPr/>
      <dgm:t>
        <a:bodyPr/>
        <a:lstStyle/>
        <a:p>
          <a:endParaRPr lang="en-US"/>
        </a:p>
      </dgm:t>
    </dgm:pt>
    <dgm:pt modelId="{5D5099F4-1C6C-430F-9B51-EA014CAD7670}" type="sibTrans" cxnId="{DA53748E-EE53-4C11-AD89-44F7D50A2D74}">
      <dgm:prSet/>
      <dgm:spPr/>
      <dgm:t>
        <a:bodyPr/>
        <a:lstStyle/>
        <a:p>
          <a:endParaRPr lang="en-US"/>
        </a:p>
      </dgm:t>
    </dgm:pt>
    <dgm:pt modelId="{5F5E49FE-0BBE-415A-B70B-71B7F71B6DCA}">
      <dgm:prSet/>
      <dgm:spPr/>
      <dgm:t>
        <a:bodyPr/>
        <a:lstStyle/>
        <a:p>
          <a:r>
            <a:rPr lang="en-US" baseline="0">
              <a:latin typeface="Times New Roman"/>
              <a:cs typeface="Times New Roman"/>
            </a:rPr>
            <a:t>This research will be very helpful next semester as we start building and creating both of our projects that we have been drafting in our Research Teams. </a:t>
          </a:r>
          <a:endParaRPr lang="en-US">
            <a:latin typeface="Times New Roman"/>
            <a:cs typeface="Times New Roman"/>
          </a:endParaRPr>
        </a:p>
      </dgm:t>
    </dgm:pt>
    <dgm:pt modelId="{90C1137A-4A67-4109-A818-2DDE3F66E50F}" type="parTrans" cxnId="{1570D1E4-324E-406E-A730-A27184742C28}">
      <dgm:prSet/>
      <dgm:spPr/>
      <dgm:t>
        <a:bodyPr/>
        <a:lstStyle/>
        <a:p>
          <a:endParaRPr lang="en-US"/>
        </a:p>
      </dgm:t>
    </dgm:pt>
    <dgm:pt modelId="{EE76FFEC-7CD5-47B4-BA25-F81C583AE970}" type="sibTrans" cxnId="{1570D1E4-324E-406E-A730-A27184742C28}">
      <dgm:prSet/>
      <dgm:spPr/>
      <dgm:t>
        <a:bodyPr/>
        <a:lstStyle/>
        <a:p>
          <a:endParaRPr lang="en-US"/>
        </a:p>
      </dgm:t>
    </dgm:pt>
    <dgm:pt modelId="{B0C0829E-AD99-4266-BCB0-A44833AEFF62}" type="pres">
      <dgm:prSet presAssocID="{20D5101E-B7E2-4202-8E41-E775D0A981C1}" presName="hierChild1" presStyleCnt="0">
        <dgm:presLayoutVars>
          <dgm:chPref val="1"/>
          <dgm:dir/>
          <dgm:animOne val="branch"/>
          <dgm:animLvl val="lvl"/>
          <dgm:resizeHandles/>
        </dgm:presLayoutVars>
      </dgm:prSet>
      <dgm:spPr/>
    </dgm:pt>
    <dgm:pt modelId="{29978AA7-05E1-47D6-B249-CB080FCB930F}" type="pres">
      <dgm:prSet presAssocID="{F5FD7859-72D6-401D-91AD-69AD835B7046}" presName="hierRoot1" presStyleCnt="0"/>
      <dgm:spPr/>
    </dgm:pt>
    <dgm:pt modelId="{EB00E72B-43EA-40B1-9B0B-924A92816C18}" type="pres">
      <dgm:prSet presAssocID="{F5FD7859-72D6-401D-91AD-69AD835B7046}" presName="composite" presStyleCnt="0"/>
      <dgm:spPr/>
    </dgm:pt>
    <dgm:pt modelId="{C03272E2-F2FD-4BBA-A1B6-BF04003E10D4}" type="pres">
      <dgm:prSet presAssocID="{F5FD7859-72D6-401D-91AD-69AD835B7046}" presName="background" presStyleLbl="node0" presStyleIdx="0" presStyleCnt="2"/>
      <dgm:spPr/>
    </dgm:pt>
    <dgm:pt modelId="{B8173E93-9724-46A7-B262-EE0F69124785}" type="pres">
      <dgm:prSet presAssocID="{F5FD7859-72D6-401D-91AD-69AD835B7046}" presName="text" presStyleLbl="fgAcc0" presStyleIdx="0" presStyleCnt="2">
        <dgm:presLayoutVars>
          <dgm:chPref val="3"/>
        </dgm:presLayoutVars>
      </dgm:prSet>
      <dgm:spPr/>
    </dgm:pt>
    <dgm:pt modelId="{8B75E2FE-2A61-4AED-BECB-5EC1ED52A98D}" type="pres">
      <dgm:prSet presAssocID="{F5FD7859-72D6-401D-91AD-69AD835B7046}" presName="hierChild2" presStyleCnt="0"/>
      <dgm:spPr/>
    </dgm:pt>
    <dgm:pt modelId="{D822A21C-17F9-460D-8979-CB586A0AD1BF}" type="pres">
      <dgm:prSet presAssocID="{5F5E49FE-0BBE-415A-B70B-71B7F71B6DCA}" presName="hierRoot1" presStyleCnt="0"/>
      <dgm:spPr/>
    </dgm:pt>
    <dgm:pt modelId="{F4508BF2-63B2-4958-9A2F-1AA58CE1099D}" type="pres">
      <dgm:prSet presAssocID="{5F5E49FE-0BBE-415A-B70B-71B7F71B6DCA}" presName="composite" presStyleCnt="0"/>
      <dgm:spPr/>
    </dgm:pt>
    <dgm:pt modelId="{AB98BCB5-1411-4B08-8F20-99DB8D85FF53}" type="pres">
      <dgm:prSet presAssocID="{5F5E49FE-0BBE-415A-B70B-71B7F71B6DCA}" presName="background" presStyleLbl="node0" presStyleIdx="1" presStyleCnt="2"/>
      <dgm:spPr/>
    </dgm:pt>
    <dgm:pt modelId="{CAB94584-BB1B-4747-9A14-1E97335FD853}" type="pres">
      <dgm:prSet presAssocID="{5F5E49FE-0BBE-415A-B70B-71B7F71B6DCA}" presName="text" presStyleLbl="fgAcc0" presStyleIdx="1" presStyleCnt="2">
        <dgm:presLayoutVars>
          <dgm:chPref val="3"/>
        </dgm:presLayoutVars>
      </dgm:prSet>
      <dgm:spPr/>
    </dgm:pt>
    <dgm:pt modelId="{61B667ED-C0BF-4393-8D19-016D07788CE7}" type="pres">
      <dgm:prSet presAssocID="{5F5E49FE-0BBE-415A-B70B-71B7F71B6DCA}" presName="hierChild2" presStyleCnt="0"/>
      <dgm:spPr/>
    </dgm:pt>
  </dgm:ptLst>
  <dgm:cxnLst>
    <dgm:cxn modelId="{F341CA7A-8EDA-423C-BD10-CA3DFE63CB29}" type="presOf" srcId="{5F5E49FE-0BBE-415A-B70B-71B7F71B6DCA}" destId="{CAB94584-BB1B-4747-9A14-1E97335FD853}" srcOrd="0" destOrd="0" presId="urn:microsoft.com/office/officeart/2005/8/layout/hierarchy1"/>
    <dgm:cxn modelId="{DA53748E-EE53-4C11-AD89-44F7D50A2D74}" srcId="{20D5101E-B7E2-4202-8E41-E775D0A981C1}" destId="{F5FD7859-72D6-401D-91AD-69AD835B7046}" srcOrd="0" destOrd="0" parTransId="{D4DF946C-2480-4098-9367-1441F5A63B37}" sibTransId="{5D5099F4-1C6C-430F-9B51-EA014CAD7670}"/>
    <dgm:cxn modelId="{A8A241D7-DD8C-4B47-A9A1-8030124AB723}" type="presOf" srcId="{F5FD7859-72D6-401D-91AD-69AD835B7046}" destId="{B8173E93-9724-46A7-B262-EE0F69124785}" srcOrd="0" destOrd="0" presId="urn:microsoft.com/office/officeart/2005/8/layout/hierarchy1"/>
    <dgm:cxn modelId="{C6FCEDDB-852B-4D26-9016-08F109BCE13A}" type="presOf" srcId="{20D5101E-B7E2-4202-8E41-E775D0A981C1}" destId="{B0C0829E-AD99-4266-BCB0-A44833AEFF62}" srcOrd="0" destOrd="0" presId="urn:microsoft.com/office/officeart/2005/8/layout/hierarchy1"/>
    <dgm:cxn modelId="{1570D1E4-324E-406E-A730-A27184742C28}" srcId="{20D5101E-B7E2-4202-8E41-E775D0A981C1}" destId="{5F5E49FE-0BBE-415A-B70B-71B7F71B6DCA}" srcOrd="1" destOrd="0" parTransId="{90C1137A-4A67-4109-A818-2DDE3F66E50F}" sibTransId="{EE76FFEC-7CD5-47B4-BA25-F81C583AE970}"/>
    <dgm:cxn modelId="{EBFAA15F-30E6-45FF-9CF3-CF793C24477B}" type="presParOf" srcId="{B0C0829E-AD99-4266-BCB0-A44833AEFF62}" destId="{29978AA7-05E1-47D6-B249-CB080FCB930F}" srcOrd="0" destOrd="0" presId="urn:microsoft.com/office/officeart/2005/8/layout/hierarchy1"/>
    <dgm:cxn modelId="{0D54D841-6B51-4481-BFA2-DA8832356862}" type="presParOf" srcId="{29978AA7-05E1-47D6-B249-CB080FCB930F}" destId="{EB00E72B-43EA-40B1-9B0B-924A92816C18}" srcOrd="0" destOrd="0" presId="urn:microsoft.com/office/officeart/2005/8/layout/hierarchy1"/>
    <dgm:cxn modelId="{43A07FE1-9209-4038-951A-451DA2F28C9D}" type="presParOf" srcId="{EB00E72B-43EA-40B1-9B0B-924A92816C18}" destId="{C03272E2-F2FD-4BBA-A1B6-BF04003E10D4}" srcOrd="0" destOrd="0" presId="urn:microsoft.com/office/officeart/2005/8/layout/hierarchy1"/>
    <dgm:cxn modelId="{C48D41BA-879F-4472-A328-C70BCA536846}" type="presParOf" srcId="{EB00E72B-43EA-40B1-9B0B-924A92816C18}" destId="{B8173E93-9724-46A7-B262-EE0F69124785}" srcOrd="1" destOrd="0" presId="urn:microsoft.com/office/officeart/2005/8/layout/hierarchy1"/>
    <dgm:cxn modelId="{78E846F3-0520-4002-845D-3EFF3ACEDBFD}" type="presParOf" srcId="{29978AA7-05E1-47D6-B249-CB080FCB930F}" destId="{8B75E2FE-2A61-4AED-BECB-5EC1ED52A98D}" srcOrd="1" destOrd="0" presId="urn:microsoft.com/office/officeart/2005/8/layout/hierarchy1"/>
    <dgm:cxn modelId="{47FBF149-2405-4253-B90E-0B143EE0050A}" type="presParOf" srcId="{B0C0829E-AD99-4266-BCB0-A44833AEFF62}" destId="{D822A21C-17F9-460D-8979-CB586A0AD1BF}" srcOrd="1" destOrd="0" presId="urn:microsoft.com/office/officeart/2005/8/layout/hierarchy1"/>
    <dgm:cxn modelId="{CC470787-32B9-4B7B-A19D-2D4A90286C8A}" type="presParOf" srcId="{D822A21C-17F9-460D-8979-CB586A0AD1BF}" destId="{F4508BF2-63B2-4958-9A2F-1AA58CE1099D}" srcOrd="0" destOrd="0" presId="urn:microsoft.com/office/officeart/2005/8/layout/hierarchy1"/>
    <dgm:cxn modelId="{184AE4AC-033C-4E8D-8DCC-C25380524BE9}" type="presParOf" srcId="{F4508BF2-63B2-4958-9A2F-1AA58CE1099D}" destId="{AB98BCB5-1411-4B08-8F20-99DB8D85FF53}" srcOrd="0" destOrd="0" presId="urn:microsoft.com/office/officeart/2005/8/layout/hierarchy1"/>
    <dgm:cxn modelId="{0C3CE759-8CB6-474E-89C9-7FA4A59914CD}" type="presParOf" srcId="{F4508BF2-63B2-4958-9A2F-1AA58CE1099D}" destId="{CAB94584-BB1B-4747-9A14-1E97335FD853}" srcOrd="1" destOrd="0" presId="urn:microsoft.com/office/officeart/2005/8/layout/hierarchy1"/>
    <dgm:cxn modelId="{17BF409F-8D69-4465-A2DA-FABC6B331CFB}" type="presParOf" srcId="{D822A21C-17F9-460D-8979-CB586A0AD1BF}" destId="{61B667ED-C0BF-4393-8D19-016D07788CE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9CAAD-C3A1-478D-BE04-8B3B89E40A76}">
      <dsp:nvSpPr>
        <dsp:cNvPr id="0" name=""/>
        <dsp:cNvSpPr/>
      </dsp:nvSpPr>
      <dsp:spPr>
        <a:xfrm>
          <a:off x="0" y="477"/>
          <a:ext cx="10793412" cy="11164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F5A3C3-CB85-49AA-BE55-0049B1685CFB}">
      <dsp:nvSpPr>
        <dsp:cNvPr id="0" name=""/>
        <dsp:cNvSpPr/>
      </dsp:nvSpPr>
      <dsp:spPr>
        <a:xfrm>
          <a:off x="337717" y="251671"/>
          <a:ext cx="614031" cy="614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5D8485-1505-4F27-90DB-0E92466134E3}">
      <dsp:nvSpPr>
        <dsp:cNvPr id="0" name=""/>
        <dsp:cNvSpPr/>
      </dsp:nvSpPr>
      <dsp:spPr>
        <a:xfrm>
          <a:off x="1289465" y="477"/>
          <a:ext cx="4857035" cy="1116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54" tIns="118154" rIns="118154" bIns="118154" numCol="1" spcCol="1270" anchor="ctr" anchorCtr="0">
          <a:noAutofit/>
        </a:bodyPr>
        <a:lstStyle/>
        <a:p>
          <a:pPr marL="0" lvl="0" indent="0" algn="l" defTabSz="1111250">
            <a:lnSpc>
              <a:spcPct val="100000"/>
            </a:lnSpc>
            <a:spcBef>
              <a:spcPct val="0"/>
            </a:spcBef>
            <a:spcAft>
              <a:spcPct val="35000"/>
            </a:spcAft>
            <a:buNone/>
          </a:pPr>
          <a:r>
            <a:rPr lang="en-US" sz="2500" kern="1200"/>
            <a:t>Expanding the role of Botanical gardens</a:t>
          </a:r>
        </a:p>
      </dsp:txBody>
      <dsp:txXfrm>
        <a:off x="1289465" y="477"/>
        <a:ext cx="4857035" cy="1116420"/>
      </dsp:txXfrm>
    </dsp:sp>
    <dsp:sp modelId="{BA9C8E50-1C05-483D-8385-5E9230D3AFB5}">
      <dsp:nvSpPr>
        <dsp:cNvPr id="0" name=""/>
        <dsp:cNvSpPr/>
      </dsp:nvSpPr>
      <dsp:spPr>
        <a:xfrm>
          <a:off x="6146501" y="477"/>
          <a:ext cx="4646911" cy="1116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54" tIns="118154" rIns="118154" bIns="118154" numCol="1" spcCol="1270" anchor="ctr" anchorCtr="0">
          <a:noAutofit/>
        </a:bodyPr>
        <a:lstStyle/>
        <a:p>
          <a:pPr marL="0" lvl="0" indent="0" algn="l" defTabSz="533400">
            <a:lnSpc>
              <a:spcPct val="100000"/>
            </a:lnSpc>
            <a:spcBef>
              <a:spcPct val="0"/>
            </a:spcBef>
            <a:spcAft>
              <a:spcPct val="35000"/>
            </a:spcAft>
            <a:buNone/>
          </a:pPr>
          <a:r>
            <a:rPr lang="en-US" sz="1200" kern="1200">
              <a:latin typeface="Times New Roman"/>
              <a:cs typeface="Times New Roman"/>
            </a:rPr>
            <a:t>Typically botanical Gardens are seen as a place of plant research and conservation, but if we expand the role of gardens be a place to educate the public about environmental issues, conservation, sustainable practices, and the cultural and ecological significance of plants, it will lead to more conversation and engagement.</a:t>
          </a:r>
        </a:p>
      </dsp:txBody>
      <dsp:txXfrm>
        <a:off x="6146501" y="477"/>
        <a:ext cx="4646911" cy="1116420"/>
      </dsp:txXfrm>
    </dsp:sp>
    <dsp:sp modelId="{47DF8BA3-42D0-47CE-9369-F8CA231E9B14}">
      <dsp:nvSpPr>
        <dsp:cNvPr id="0" name=""/>
        <dsp:cNvSpPr/>
      </dsp:nvSpPr>
      <dsp:spPr>
        <a:xfrm>
          <a:off x="0" y="1396002"/>
          <a:ext cx="10793412" cy="11164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089F8C-065B-4DF1-88AE-FFB4C6A3C96E}">
      <dsp:nvSpPr>
        <dsp:cNvPr id="0" name=""/>
        <dsp:cNvSpPr/>
      </dsp:nvSpPr>
      <dsp:spPr>
        <a:xfrm>
          <a:off x="337717" y="1647196"/>
          <a:ext cx="614031" cy="614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B57990-F2EE-4C8D-87D5-6206FE07B7BB}">
      <dsp:nvSpPr>
        <dsp:cNvPr id="0" name=""/>
        <dsp:cNvSpPr/>
      </dsp:nvSpPr>
      <dsp:spPr>
        <a:xfrm>
          <a:off x="1289465" y="1396002"/>
          <a:ext cx="4857035" cy="1116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54" tIns="118154" rIns="118154" bIns="118154" numCol="1" spcCol="1270" anchor="ctr" anchorCtr="0">
          <a:noAutofit/>
        </a:bodyPr>
        <a:lstStyle/>
        <a:p>
          <a:pPr marL="0" lvl="0" indent="0" algn="l" defTabSz="1111250">
            <a:lnSpc>
              <a:spcPct val="100000"/>
            </a:lnSpc>
            <a:spcBef>
              <a:spcPct val="0"/>
            </a:spcBef>
            <a:spcAft>
              <a:spcPct val="35000"/>
            </a:spcAft>
            <a:buNone/>
          </a:pPr>
          <a:r>
            <a:rPr lang="en-US" sz="2500" kern="1200"/>
            <a:t>Landscape narratives</a:t>
          </a:r>
        </a:p>
      </dsp:txBody>
      <dsp:txXfrm>
        <a:off x="1289465" y="1396002"/>
        <a:ext cx="4857035" cy="1116420"/>
      </dsp:txXfrm>
    </dsp:sp>
    <dsp:sp modelId="{479BDD39-41BA-4E76-91FE-A54F7CEA4944}">
      <dsp:nvSpPr>
        <dsp:cNvPr id="0" name=""/>
        <dsp:cNvSpPr/>
      </dsp:nvSpPr>
      <dsp:spPr>
        <a:xfrm>
          <a:off x="6146501" y="1396002"/>
          <a:ext cx="4646911" cy="1116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54" tIns="118154" rIns="118154" bIns="118154" numCol="1" spcCol="1270" anchor="ctr" anchorCtr="0">
          <a:noAutofit/>
        </a:bodyPr>
        <a:lstStyle/>
        <a:p>
          <a:pPr marL="0" lvl="0" indent="0" algn="l" defTabSz="533400">
            <a:lnSpc>
              <a:spcPct val="100000"/>
            </a:lnSpc>
            <a:spcBef>
              <a:spcPct val="0"/>
            </a:spcBef>
            <a:spcAft>
              <a:spcPct val="35000"/>
            </a:spcAft>
            <a:buNone/>
          </a:pPr>
          <a:r>
            <a:rPr lang="en-US" sz="1200" kern="1200">
              <a:latin typeface="Times New Roman"/>
              <a:cs typeface="Times New Roman"/>
            </a:rPr>
            <a:t>Plant taxonomy and scientific information typically isn't the most interesting information, but it was found that if you create a narrative while displaying the information it becomes more engaging and will hold visitors attention for longer. </a:t>
          </a:r>
        </a:p>
      </dsp:txBody>
      <dsp:txXfrm>
        <a:off x="6146501" y="1396002"/>
        <a:ext cx="4646911" cy="1116420"/>
      </dsp:txXfrm>
    </dsp:sp>
    <dsp:sp modelId="{7F5397B5-B63D-42CB-91B2-1E05390E85E2}">
      <dsp:nvSpPr>
        <dsp:cNvPr id="0" name=""/>
        <dsp:cNvSpPr/>
      </dsp:nvSpPr>
      <dsp:spPr>
        <a:xfrm>
          <a:off x="0" y="2791527"/>
          <a:ext cx="10793412" cy="11164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09C753-EA67-43AA-AD65-AB86996ACD50}">
      <dsp:nvSpPr>
        <dsp:cNvPr id="0" name=""/>
        <dsp:cNvSpPr/>
      </dsp:nvSpPr>
      <dsp:spPr>
        <a:xfrm>
          <a:off x="337717" y="3042722"/>
          <a:ext cx="614031" cy="614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C38A51-03B8-47DB-A4D1-E3784C38A880}">
      <dsp:nvSpPr>
        <dsp:cNvPr id="0" name=""/>
        <dsp:cNvSpPr/>
      </dsp:nvSpPr>
      <dsp:spPr>
        <a:xfrm>
          <a:off x="1289465" y="2791527"/>
          <a:ext cx="4857035" cy="1116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54" tIns="118154" rIns="118154" bIns="118154" numCol="1" spcCol="1270" anchor="ctr" anchorCtr="0">
          <a:noAutofit/>
        </a:bodyPr>
        <a:lstStyle/>
        <a:p>
          <a:pPr marL="0" lvl="0" indent="0" algn="l" defTabSz="1111250">
            <a:lnSpc>
              <a:spcPct val="100000"/>
            </a:lnSpc>
            <a:spcBef>
              <a:spcPct val="0"/>
            </a:spcBef>
            <a:spcAft>
              <a:spcPct val="35000"/>
            </a:spcAft>
            <a:buNone/>
          </a:pPr>
          <a:r>
            <a:rPr lang="en-US" sz="2500" kern="1200">
              <a:latin typeface="Impact" panose="020B0806030902050204"/>
            </a:rPr>
            <a:t>QR</a:t>
          </a:r>
          <a:r>
            <a:rPr lang="en-US" sz="2500" kern="1200"/>
            <a:t> Codes</a:t>
          </a:r>
        </a:p>
      </dsp:txBody>
      <dsp:txXfrm>
        <a:off x="1289465" y="2791527"/>
        <a:ext cx="4857035" cy="1116420"/>
      </dsp:txXfrm>
    </dsp:sp>
    <dsp:sp modelId="{FA2D7ED6-078A-4C36-8573-6985BB307FB0}">
      <dsp:nvSpPr>
        <dsp:cNvPr id="0" name=""/>
        <dsp:cNvSpPr/>
      </dsp:nvSpPr>
      <dsp:spPr>
        <a:xfrm>
          <a:off x="6146501" y="2791527"/>
          <a:ext cx="4646911" cy="1116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54" tIns="118154" rIns="118154" bIns="118154" numCol="1" spcCol="1270" anchor="ctr" anchorCtr="0">
          <a:noAutofit/>
        </a:bodyPr>
        <a:lstStyle/>
        <a:p>
          <a:pPr marL="0" lvl="0" indent="0" algn="l" defTabSz="533400" rtl="0">
            <a:lnSpc>
              <a:spcPct val="100000"/>
            </a:lnSpc>
            <a:spcBef>
              <a:spcPct val="0"/>
            </a:spcBef>
            <a:spcAft>
              <a:spcPct val="35000"/>
            </a:spcAft>
            <a:buNone/>
          </a:pPr>
          <a:r>
            <a:rPr lang="en-US" sz="1200" kern="1200">
              <a:latin typeface="Times New Roman"/>
              <a:cs typeface="Times New Roman"/>
            </a:rPr>
            <a:t>QR Code integration into museum displays overall increases engagement. If used correctly, QR codes can make a museum or botanical garden experience more interactive and immersive, which ultimately creates more engagement. </a:t>
          </a:r>
        </a:p>
      </dsp:txBody>
      <dsp:txXfrm>
        <a:off x="6146501" y="2791527"/>
        <a:ext cx="4646911" cy="1116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272E2-F2FD-4BBA-A1B6-BF04003E10D4}">
      <dsp:nvSpPr>
        <dsp:cNvPr id="0" name=""/>
        <dsp:cNvSpPr/>
      </dsp:nvSpPr>
      <dsp:spPr>
        <a:xfrm>
          <a:off x="1268" y="6585"/>
          <a:ext cx="4453890" cy="2828220"/>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B8173E93-9724-46A7-B262-EE0F69124785}">
      <dsp:nvSpPr>
        <dsp:cNvPr id="0" name=""/>
        <dsp:cNvSpPr/>
      </dsp:nvSpPr>
      <dsp:spPr>
        <a:xfrm>
          <a:off x="496145" y="476718"/>
          <a:ext cx="4453890" cy="28282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baseline="0">
              <a:latin typeface="Times New Roman"/>
              <a:cs typeface="Times New Roman"/>
            </a:rPr>
            <a:t>Overall, the articles we reviewed collectively come to a conclusion that to enhance or create engagement at Missouri Botanical Gardens, it requires an integration of storytelling, interactive elements, and fun designs. </a:t>
          </a:r>
          <a:endParaRPr lang="en-US" sz="2400" kern="1200">
            <a:latin typeface="Times New Roman"/>
            <a:cs typeface="Times New Roman"/>
          </a:endParaRPr>
        </a:p>
      </dsp:txBody>
      <dsp:txXfrm>
        <a:off x="578981" y="559554"/>
        <a:ext cx="4288218" cy="2662548"/>
      </dsp:txXfrm>
    </dsp:sp>
    <dsp:sp modelId="{AB98BCB5-1411-4B08-8F20-99DB8D85FF53}">
      <dsp:nvSpPr>
        <dsp:cNvPr id="0" name=""/>
        <dsp:cNvSpPr/>
      </dsp:nvSpPr>
      <dsp:spPr>
        <a:xfrm>
          <a:off x="5444913" y="6585"/>
          <a:ext cx="4453890" cy="2828220"/>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CAB94584-BB1B-4747-9A14-1E97335FD853}">
      <dsp:nvSpPr>
        <dsp:cNvPr id="0" name=""/>
        <dsp:cNvSpPr/>
      </dsp:nvSpPr>
      <dsp:spPr>
        <a:xfrm>
          <a:off x="5939790" y="476718"/>
          <a:ext cx="4453890" cy="28282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latin typeface="Times New Roman"/>
              <a:cs typeface="Times New Roman"/>
            </a:rPr>
            <a:t>This research will be very helpful next semester as we start building and creating both of our projects that we have been drafting in our Research Teams. </a:t>
          </a:r>
          <a:endParaRPr lang="en-US" sz="2400" kern="1200">
            <a:latin typeface="Times New Roman"/>
            <a:cs typeface="Times New Roman"/>
          </a:endParaRPr>
        </a:p>
      </dsp:txBody>
      <dsp:txXfrm>
        <a:off x="6022626" y="559554"/>
        <a:ext cx="4288218" cy="26625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74C3D330-1D93-4EB6-B58F-FD45FDF08D10}" type="datetimeFigureOut">
              <a:rPr lang="en-US" smtClean="0"/>
              <a:t>12/8/2024</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93CD7AC-AC4C-4710-9231-D7C19CF5D711}"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1176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C3D330-1D93-4EB6-B58F-FD45FDF08D10}"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100912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C3D330-1D93-4EB6-B58F-FD45FDF08D10}"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4294424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C3D330-1D93-4EB6-B58F-FD45FDF08D10}"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CD7AC-AC4C-4710-9231-D7C19CF5D711}"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10561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C3D330-1D93-4EB6-B58F-FD45FDF08D10}"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1873863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4C3D330-1D93-4EB6-B58F-FD45FDF08D10}"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626208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4C3D330-1D93-4EB6-B58F-FD45FDF08D10}"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2126171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C3D330-1D93-4EB6-B58F-FD45FDF08D10}"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1465906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C3D330-1D93-4EB6-B58F-FD45FDF08D10}"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2432041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C3D330-1D93-4EB6-B58F-FD45FDF08D10}" type="datetimeFigureOut">
              <a:rPr lang="en-US" smtClean="0"/>
              <a:t>12/8/2024</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335369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C3D330-1D93-4EB6-B58F-FD45FDF08D10}"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289667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C3D330-1D93-4EB6-B58F-FD45FDF08D10}"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273847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C3D330-1D93-4EB6-B58F-FD45FDF08D10}"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344795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C3D330-1D93-4EB6-B58F-FD45FDF08D10}"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392347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C3D330-1D93-4EB6-B58F-FD45FDF08D10}"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354574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3D330-1D93-4EB6-B58F-FD45FDF08D10}"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179469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C3D330-1D93-4EB6-B58F-FD45FDF08D10}"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250017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C3D330-1D93-4EB6-B58F-FD45FDF08D10}"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CD7AC-AC4C-4710-9231-D7C19CF5D711}" type="slidenum">
              <a:rPr lang="en-US" smtClean="0"/>
              <a:t>‹#›</a:t>
            </a:fld>
            <a:endParaRPr lang="en-US"/>
          </a:p>
        </p:txBody>
      </p:sp>
    </p:spTree>
    <p:extLst>
      <p:ext uri="{BB962C8B-B14F-4D97-AF65-F5344CB8AC3E}">
        <p14:creationId xmlns:p14="http://schemas.microsoft.com/office/powerpoint/2010/main" val="352339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74C3D330-1D93-4EB6-B58F-FD45FDF08D10}" type="datetimeFigureOut">
              <a:rPr lang="en-US" smtClean="0"/>
              <a:t>12/8/2024</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93CD7AC-AC4C-4710-9231-D7C19CF5D711}" type="slidenum">
              <a:rPr lang="en-US" smtClean="0"/>
              <a:t>‹#›</a:t>
            </a:fld>
            <a:endParaRPr lang="en-US"/>
          </a:p>
        </p:txBody>
      </p:sp>
    </p:spTree>
    <p:extLst>
      <p:ext uri="{BB962C8B-B14F-4D97-AF65-F5344CB8AC3E}">
        <p14:creationId xmlns:p14="http://schemas.microsoft.com/office/powerpoint/2010/main" val="42842442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hyperlink" Target="https://doi.org/10.1080/13504622.2018.1477122"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hyperlink" Target="https://doi.org/10.1016/j.chb.2016.02.012" TargetMode="External"/><Relationship Id="rId5" Type="http://schemas.openxmlformats.org/officeDocument/2006/relationships/diagramQuickStyle" Target="../diagrams/quickStyle1.xml"/><Relationship Id="rId10" Type="http://schemas.openxmlformats.org/officeDocument/2006/relationships/hyperlink" Target="http://www.sciencedirect.com/science/article/pii/S0747563216300644" TargetMode="External"/><Relationship Id="rId4" Type="http://schemas.openxmlformats.org/officeDocument/2006/relationships/diagramLayout" Target="../diagrams/layout1.xml"/><Relationship Id="rId9" Type="http://schemas.openxmlformats.org/officeDocument/2006/relationships/hyperlink" Target="https://doi.org/10.1016/j.landurbplan.2008.03.00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16/j.landurbplan.2008.03.003" TargetMode="External"/><Relationship Id="rId2" Type="http://schemas.openxmlformats.org/officeDocument/2006/relationships/hyperlink" Target="https://doi.org/10.1080/13504622.2018.1477122" TargetMode="External"/><Relationship Id="rId1" Type="http://schemas.openxmlformats.org/officeDocument/2006/relationships/slideLayout" Target="../slideLayouts/slideLayout18.xml"/><Relationship Id="rId4" Type="http://schemas.openxmlformats.org/officeDocument/2006/relationships/hyperlink" Target="https://doi.org/10.1016/j.chb.2016.02.0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A3BA-3EFA-BFA5-8D93-56219E61200F}"/>
              </a:ext>
            </a:extLst>
          </p:cNvPr>
          <p:cNvSpPr>
            <a:spLocks noGrp="1"/>
          </p:cNvSpPr>
          <p:nvPr>
            <p:ph type="ctrTitle"/>
          </p:nvPr>
        </p:nvSpPr>
        <p:spPr/>
        <p:txBody>
          <a:bodyPr/>
          <a:lstStyle/>
          <a:p>
            <a:r>
              <a:rPr lang="en-US">
                <a:latin typeface="Angsana New"/>
                <a:cs typeface="Angsana New"/>
              </a:rPr>
              <a:t>Engagement at Missouri Botanical Gardens</a:t>
            </a:r>
            <a:r>
              <a:rPr lang="en-US"/>
              <a:t> </a:t>
            </a:r>
          </a:p>
        </p:txBody>
      </p:sp>
      <p:sp>
        <p:nvSpPr>
          <p:cNvPr id="3" name="Subtitle 2">
            <a:extLst>
              <a:ext uri="{FF2B5EF4-FFF2-40B4-BE49-F238E27FC236}">
                <a16:creationId xmlns:a16="http://schemas.microsoft.com/office/drawing/2014/main" id="{79E3C112-1F23-0DD8-FF7A-23214F47FAC0}"/>
              </a:ext>
            </a:extLst>
          </p:cNvPr>
          <p:cNvSpPr>
            <a:spLocks noGrp="1"/>
          </p:cNvSpPr>
          <p:nvPr>
            <p:ph type="subTitle" idx="1"/>
          </p:nvPr>
        </p:nvSpPr>
        <p:spPr/>
        <p:txBody>
          <a:bodyPr/>
          <a:lstStyle/>
          <a:p>
            <a:r>
              <a:rPr lang="en-US">
                <a:latin typeface="Angsana New"/>
                <a:cs typeface="Angsana New"/>
              </a:rPr>
              <a:t>Juanito Espericueta and troy Shaffer</a:t>
            </a:r>
          </a:p>
        </p:txBody>
      </p:sp>
    </p:spTree>
    <p:extLst>
      <p:ext uri="{BB962C8B-B14F-4D97-AF65-F5344CB8AC3E}">
        <p14:creationId xmlns:p14="http://schemas.microsoft.com/office/powerpoint/2010/main" val="2331232920"/>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1B13-60E6-8937-CFD6-BFD8220D238F}"/>
              </a:ext>
            </a:extLst>
          </p:cNvPr>
          <p:cNvSpPr>
            <a:spLocks noGrp="1"/>
          </p:cNvSpPr>
          <p:nvPr>
            <p:ph type="title"/>
          </p:nvPr>
        </p:nvSpPr>
        <p:spPr>
          <a:xfrm>
            <a:off x="4708586" y="685800"/>
            <a:ext cx="6374097" cy="1151965"/>
          </a:xfrm>
        </p:spPr>
        <p:txBody>
          <a:bodyPr>
            <a:normAutofit/>
          </a:bodyPr>
          <a:lstStyle/>
          <a:p>
            <a:r>
              <a:rPr lang="en-US"/>
              <a:t>Research Question</a:t>
            </a:r>
          </a:p>
        </p:txBody>
      </p:sp>
      <p:pic>
        <p:nvPicPr>
          <p:cNvPr id="5" name="Picture 4" descr="Round shaped plants">
            <a:extLst>
              <a:ext uri="{FF2B5EF4-FFF2-40B4-BE49-F238E27FC236}">
                <a16:creationId xmlns:a16="http://schemas.microsoft.com/office/drawing/2014/main" id="{F4502308-5346-9ECA-4285-0585A206560B}"/>
              </a:ext>
            </a:extLst>
          </p:cNvPr>
          <p:cNvPicPr>
            <a:picLocks noChangeAspect="1"/>
          </p:cNvPicPr>
          <p:nvPr/>
        </p:nvPicPr>
        <p:blipFill>
          <a:blip r:embed="rId3"/>
          <a:srcRect l="27019" r="24809" b="1"/>
          <a:stretch/>
        </p:blipFill>
        <p:spPr>
          <a:xfrm>
            <a:off x="404226" y="10"/>
            <a:ext cx="3840480" cy="5301586"/>
          </a:xfrm>
          <a:prstGeom prst="rect">
            <a:avLst/>
          </a:prstGeom>
          <a:ln w="57150" cmpd="thinThick">
            <a:solidFill>
              <a:schemeClr val="bg1">
                <a:lumMod val="50000"/>
              </a:schemeClr>
            </a:solidFill>
            <a:miter lim="800000"/>
          </a:ln>
        </p:spPr>
      </p:pic>
      <p:sp>
        <p:nvSpPr>
          <p:cNvPr id="3" name="Content Placeholder 2">
            <a:extLst>
              <a:ext uri="{FF2B5EF4-FFF2-40B4-BE49-F238E27FC236}">
                <a16:creationId xmlns:a16="http://schemas.microsoft.com/office/drawing/2014/main" id="{05F8F39C-6C57-1C7B-1EED-3236C3E8DF71}"/>
              </a:ext>
            </a:extLst>
          </p:cNvPr>
          <p:cNvSpPr>
            <a:spLocks noGrp="1"/>
          </p:cNvSpPr>
          <p:nvPr>
            <p:ph idx="1"/>
          </p:nvPr>
        </p:nvSpPr>
        <p:spPr>
          <a:xfrm>
            <a:off x="4701906" y="1837765"/>
            <a:ext cx="6380777" cy="2571425"/>
          </a:xfrm>
        </p:spPr>
        <p:txBody>
          <a:bodyPr>
            <a:normAutofit/>
          </a:bodyPr>
          <a:lstStyle/>
          <a:p>
            <a:pPr marL="0" indent="0">
              <a:buNone/>
            </a:pPr>
            <a:r>
              <a:rPr lang="en-US" sz="2400" kern="1400" spc="-50">
                <a:latin typeface="Times New Roman"/>
                <a:ea typeface="Times New Roman" panose="02020603050405020304" pitchFamily="18" charset="0"/>
                <a:cs typeface="Times New Roman"/>
              </a:rPr>
              <a:t>h</a:t>
            </a:r>
            <a:r>
              <a:rPr lang="en-US" sz="2400" kern="1400" cap="none" spc="-50">
                <a:latin typeface="Times New Roman"/>
                <a:ea typeface="Times New Roman" panose="02020603050405020304" pitchFamily="18" charset="0"/>
                <a:cs typeface="Times New Roman"/>
              </a:rPr>
              <a:t>ow do different methods of displaying knowledge keep visitors of  Missouri Botanical Gardens engaged with the knowledge displayed</a:t>
            </a:r>
            <a:r>
              <a:rPr lang="en-US" sz="2400" kern="1400" cap="none" spc="-50">
                <a:effectLst/>
                <a:latin typeface="Times New Roman"/>
                <a:ea typeface="Times New Roman" panose="02020603050405020304" pitchFamily="18" charset="0"/>
                <a:cs typeface="Times New Roman"/>
              </a:rPr>
              <a:t>? </a:t>
            </a:r>
            <a:endParaRPr lang="en-US" sz="2400" cap="none">
              <a:latin typeface="Impact"/>
              <a:cs typeface="Times New Roman"/>
            </a:endParaRPr>
          </a:p>
        </p:txBody>
      </p:sp>
    </p:spTree>
    <p:extLst>
      <p:ext uri="{BB962C8B-B14F-4D97-AF65-F5344CB8AC3E}">
        <p14:creationId xmlns:p14="http://schemas.microsoft.com/office/powerpoint/2010/main" val="411197286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5" name="Picture 4" descr="Round shaped plants">
            <a:extLst>
              <a:ext uri="{FF2B5EF4-FFF2-40B4-BE49-F238E27FC236}">
                <a16:creationId xmlns:a16="http://schemas.microsoft.com/office/drawing/2014/main" id="{7AEA8CAF-220B-EB89-9364-802D1D5B462A}"/>
              </a:ext>
            </a:extLst>
          </p:cNvPr>
          <p:cNvPicPr>
            <a:picLocks noChangeAspect="1"/>
          </p:cNvPicPr>
          <p:nvPr/>
        </p:nvPicPr>
        <p:blipFill>
          <a:blip r:embed="rId3"/>
          <a:srcRect l="9091" t="4653" b="18450"/>
          <a:stretch/>
        </p:blipFill>
        <p:spPr>
          <a:xfrm>
            <a:off x="20" y="-4420"/>
            <a:ext cx="12191980" cy="6857990"/>
          </a:xfrm>
          <a:prstGeom prst="rect">
            <a:avLst/>
          </a:prstGeom>
        </p:spPr>
      </p:pic>
      <p:sp>
        <p:nvSpPr>
          <p:cNvPr id="20" name="Rectangle 10">
            <a:extLst>
              <a:ext uri="{FF2B5EF4-FFF2-40B4-BE49-F238E27FC236}">
                <a16:creationId xmlns:a16="http://schemas.microsoft.com/office/drawing/2014/main" id="{1195E126-5CB4-434D-8B36-832C6512C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4300962" y="605592"/>
            <a:ext cx="8044106" cy="5638800"/>
          </a:xfrm>
          <a:custGeom>
            <a:avLst/>
            <a:gdLst/>
            <a:ahLst/>
            <a:cxnLst/>
            <a:rect l="l" t="t" r="r" b="b"/>
            <a:pathLst>
              <a:path w="8044106" h="5638800">
                <a:moveTo>
                  <a:pt x="8044106" y="0"/>
                </a:moveTo>
                <a:lnTo>
                  <a:pt x="7748589" y="5638800"/>
                </a:lnTo>
                <a:lnTo>
                  <a:pt x="0" y="5638800"/>
                </a:lnTo>
                <a:lnTo>
                  <a:pt x="0"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B6D5091-5747-DD8A-94BC-9E95910B87FF}"/>
              </a:ext>
            </a:extLst>
          </p:cNvPr>
          <p:cNvSpPr>
            <a:spLocks noGrp="1"/>
          </p:cNvSpPr>
          <p:nvPr>
            <p:ph type="title"/>
          </p:nvPr>
        </p:nvSpPr>
        <p:spPr>
          <a:xfrm rot="21420000">
            <a:off x="4252034" y="1223738"/>
            <a:ext cx="7816916" cy="1151965"/>
          </a:xfrm>
        </p:spPr>
        <p:txBody>
          <a:bodyPr>
            <a:normAutofit/>
          </a:bodyPr>
          <a:lstStyle/>
          <a:p>
            <a:r>
              <a:rPr lang="en-US" sz="3800">
                <a:solidFill>
                  <a:schemeClr val="bg1"/>
                </a:solidFill>
              </a:rPr>
              <a:t>Why we are interested in this topic</a:t>
            </a:r>
          </a:p>
        </p:txBody>
      </p:sp>
      <p:sp>
        <p:nvSpPr>
          <p:cNvPr id="3" name="Content Placeholder 2">
            <a:extLst>
              <a:ext uri="{FF2B5EF4-FFF2-40B4-BE49-F238E27FC236}">
                <a16:creationId xmlns:a16="http://schemas.microsoft.com/office/drawing/2014/main" id="{5F9E55FC-8194-5117-E19F-2E720AB00D9B}"/>
              </a:ext>
            </a:extLst>
          </p:cNvPr>
          <p:cNvSpPr>
            <a:spLocks noGrp="1"/>
          </p:cNvSpPr>
          <p:nvPr>
            <p:ph idx="1"/>
          </p:nvPr>
        </p:nvSpPr>
        <p:spPr>
          <a:xfrm rot="21420000">
            <a:off x="4779386" y="2453949"/>
            <a:ext cx="6867212" cy="2944652"/>
          </a:xfrm>
        </p:spPr>
        <p:txBody>
          <a:bodyPr>
            <a:normAutofit/>
          </a:bodyPr>
          <a:lstStyle/>
          <a:p>
            <a:pPr marL="0" indent="0">
              <a:buNone/>
            </a:pPr>
            <a:r>
              <a:rPr lang="en-US" sz="1800" kern="1400" cap="none" spc="-50">
                <a:solidFill>
                  <a:schemeClr val="bg1"/>
                </a:solidFill>
                <a:latin typeface="Times New Roman"/>
                <a:ea typeface="Times New Roman" panose="02020603050405020304" pitchFamily="18" charset="0"/>
                <a:cs typeface="Times New Roman"/>
              </a:rPr>
              <a:t>We </a:t>
            </a:r>
            <a:r>
              <a:rPr lang="en-US" sz="1800" kern="1400" cap="none" spc="-50">
                <a:solidFill>
                  <a:schemeClr val="bg1"/>
                </a:solidFill>
                <a:effectLst/>
                <a:latin typeface="Times New Roman"/>
                <a:ea typeface="Times New Roman" panose="02020603050405020304" pitchFamily="18" charset="0"/>
                <a:cs typeface="Times New Roman"/>
              </a:rPr>
              <a:t>are interested in this because of our projects in </a:t>
            </a:r>
            <a:r>
              <a:rPr lang="en-US" sz="1800" kern="1400" cap="none" spc="-50">
                <a:solidFill>
                  <a:schemeClr val="bg1"/>
                </a:solidFill>
                <a:latin typeface="Times New Roman"/>
                <a:ea typeface="Times New Roman" panose="02020603050405020304" pitchFamily="18" charset="0"/>
                <a:cs typeface="Times New Roman"/>
              </a:rPr>
              <a:t>Dr</a:t>
            </a:r>
            <a:r>
              <a:rPr lang="en-US" sz="1800" kern="1400" cap="none" spc="-50">
                <a:solidFill>
                  <a:schemeClr val="bg1"/>
                </a:solidFill>
                <a:effectLst/>
                <a:latin typeface="Times New Roman"/>
                <a:ea typeface="Times New Roman" panose="02020603050405020304" pitchFamily="18" charset="0"/>
                <a:cs typeface="Times New Roman"/>
              </a:rPr>
              <a:t>. </a:t>
            </a:r>
            <a:r>
              <a:rPr lang="en-US" sz="1800" kern="1400" cap="none" spc="-50">
                <a:solidFill>
                  <a:schemeClr val="bg1"/>
                </a:solidFill>
                <a:latin typeface="Times New Roman"/>
                <a:ea typeface="Times New Roman" panose="02020603050405020304" pitchFamily="18" charset="0"/>
                <a:cs typeface="Times New Roman"/>
              </a:rPr>
              <a:t>Hildebrandt’s </a:t>
            </a:r>
            <a:r>
              <a:rPr lang="en-US" sz="1800" kern="1400" cap="none" spc="-50">
                <a:solidFill>
                  <a:schemeClr val="bg1"/>
                </a:solidFill>
                <a:effectLst/>
                <a:latin typeface="Times New Roman"/>
                <a:ea typeface="Times New Roman" panose="02020603050405020304" pitchFamily="18" charset="0"/>
                <a:cs typeface="Times New Roman"/>
              </a:rPr>
              <a:t>and </a:t>
            </a:r>
            <a:r>
              <a:rPr lang="en-US" sz="1800" kern="1400" cap="none" spc="-50">
                <a:solidFill>
                  <a:schemeClr val="bg1"/>
                </a:solidFill>
                <a:latin typeface="Times New Roman"/>
                <a:ea typeface="Times New Roman" panose="02020603050405020304" pitchFamily="18" charset="0"/>
                <a:cs typeface="Times New Roman"/>
              </a:rPr>
              <a:t>Dr</a:t>
            </a:r>
            <a:r>
              <a:rPr lang="en-US" sz="1800" kern="1400" cap="none" spc="-50">
                <a:solidFill>
                  <a:schemeClr val="bg1"/>
                </a:solidFill>
                <a:effectLst/>
                <a:latin typeface="Times New Roman"/>
                <a:ea typeface="Times New Roman" panose="02020603050405020304" pitchFamily="18" charset="0"/>
                <a:cs typeface="Times New Roman"/>
              </a:rPr>
              <a:t>. </a:t>
            </a:r>
            <a:r>
              <a:rPr lang="en-US" sz="1800" kern="1400" cap="none" spc="-50">
                <a:solidFill>
                  <a:schemeClr val="bg1"/>
                </a:solidFill>
                <a:latin typeface="Times New Roman"/>
                <a:ea typeface="Times New Roman" panose="02020603050405020304" pitchFamily="18" charset="0"/>
                <a:cs typeface="Times New Roman"/>
              </a:rPr>
              <a:t>Jack’s </a:t>
            </a:r>
            <a:r>
              <a:rPr lang="en-US" sz="1800" kern="1400" cap="none" spc="-50">
                <a:solidFill>
                  <a:schemeClr val="bg1"/>
                </a:solidFill>
                <a:effectLst/>
                <a:latin typeface="Times New Roman"/>
                <a:ea typeface="Times New Roman" panose="02020603050405020304" pitchFamily="18" charset="0"/>
                <a:cs typeface="Times New Roman"/>
              </a:rPr>
              <a:t>classes. </a:t>
            </a:r>
            <a:r>
              <a:rPr lang="en-US" sz="1800" kern="1400" cap="none" spc="-50">
                <a:solidFill>
                  <a:schemeClr val="bg1"/>
                </a:solidFill>
                <a:latin typeface="Times New Roman"/>
                <a:ea typeface="Times New Roman" panose="02020603050405020304" pitchFamily="18" charset="0"/>
                <a:cs typeface="Times New Roman"/>
              </a:rPr>
              <a:t>We</a:t>
            </a:r>
            <a:r>
              <a:rPr lang="en-US" sz="1800" kern="1400" cap="none" spc="-50">
                <a:solidFill>
                  <a:schemeClr val="bg1"/>
                </a:solidFill>
                <a:effectLst/>
                <a:latin typeface="Times New Roman"/>
                <a:ea typeface="Times New Roman" panose="02020603050405020304" pitchFamily="18" charset="0"/>
                <a:cs typeface="Times New Roman"/>
              </a:rPr>
              <a:t> want to make </a:t>
            </a:r>
            <a:r>
              <a:rPr lang="en-US" sz="1800" kern="1400" cap="none" spc="-50">
                <a:solidFill>
                  <a:schemeClr val="bg1"/>
                </a:solidFill>
                <a:latin typeface="Times New Roman"/>
                <a:ea typeface="Times New Roman" panose="02020603050405020304" pitchFamily="18" charset="0"/>
                <a:cs typeface="Times New Roman"/>
              </a:rPr>
              <a:t>our projects something that</a:t>
            </a:r>
            <a:r>
              <a:rPr lang="en-US" sz="1800" kern="1400" cap="none" spc="-50">
                <a:solidFill>
                  <a:schemeClr val="bg1"/>
                </a:solidFill>
                <a:effectLst/>
                <a:latin typeface="Times New Roman"/>
                <a:ea typeface="Times New Roman" panose="02020603050405020304" pitchFamily="18" charset="0"/>
                <a:cs typeface="Times New Roman"/>
              </a:rPr>
              <a:t> will actually grab people's attention and make a positive impact at the garden. </a:t>
            </a:r>
            <a:r>
              <a:rPr lang="en-US" sz="1800" kern="1400" cap="none" spc="-50">
                <a:solidFill>
                  <a:schemeClr val="bg1"/>
                </a:solidFill>
                <a:latin typeface="Times New Roman"/>
                <a:ea typeface="Times New Roman" panose="02020603050405020304" pitchFamily="18" charset="0"/>
                <a:cs typeface="Times New Roman"/>
              </a:rPr>
              <a:t>We do not want to make something that people just quickly glance at and ultimately end up being ignored. </a:t>
            </a:r>
            <a:endParaRPr lang="en-US" sz="1800" kern="1400" cap="none" spc="-50">
              <a:solidFill>
                <a:schemeClr val="bg1"/>
              </a:solidFill>
              <a:effectLst/>
              <a:latin typeface="Times New Roman"/>
              <a:ea typeface="Yu Gothic Light" panose="020B0300000000000000" pitchFamily="34" charset="-128"/>
              <a:cs typeface="Times New Roman"/>
            </a:endParaRPr>
          </a:p>
          <a:p>
            <a:endParaRPr lang="en-US" sz="1800">
              <a:solidFill>
                <a:schemeClr val="bg1"/>
              </a:solidFill>
            </a:endParaRPr>
          </a:p>
        </p:txBody>
      </p:sp>
    </p:spTree>
    <p:extLst>
      <p:ext uri="{BB962C8B-B14F-4D97-AF65-F5344CB8AC3E}">
        <p14:creationId xmlns:p14="http://schemas.microsoft.com/office/powerpoint/2010/main" val="426738207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8E665F-010A-4CF3-9B64-5888D0D74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A1B13-60E6-8937-CFD6-BFD8220D238F}"/>
              </a:ext>
            </a:extLst>
          </p:cNvPr>
          <p:cNvSpPr>
            <a:spLocks noGrp="1"/>
          </p:cNvSpPr>
          <p:nvPr>
            <p:ph type="title"/>
          </p:nvPr>
        </p:nvSpPr>
        <p:spPr>
          <a:xfrm>
            <a:off x="685800" y="685800"/>
            <a:ext cx="10792837" cy="1151965"/>
          </a:xfrm>
        </p:spPr>
        <p:txBody>
          <a:bodyPr>
            <a:normAutofit/>
          </a:bodyPr>
          <a:lstStyle/>
          <a:p>
            <a:r>
              <a:rPr lang="en-US"/>
              <a:t>Summary of Evidence</a:t>
            </a:r>
          </a:p>
        </p:txBody>
      </p:sp>
      <p:graphicFrame>
        <p:nvGraphicFramePr>
          <p:cNvPr id="5" name="Content Placeholder 2">
            <a:extLst>
              <a:ext uri="{FF2B5EF4-FFF2-40B4-BE49-F238E27FC236}">
                <a16:creationId xmlns:a16="http://schemas.microsoft.com/office/drawing/2014/main" id="{70E2AE2B-3577-5614-3089-62EC129F3D68}"/>
              </a:ext>
            </a:extLst>
          </p:cNvPr>
          <p:cNvGraphicFramePr>
            <a:graphicFrameLocks noGrp="1"/>
          </p:cNvGraphicFramePr>
          <p:nvPr>
            <p:ph idx="1"/>
            <p:extLst>
              <p:ext uri="{D42A27DB-BD31-4B8C-83A1-F6EECF244321}">
                <p14:modId xmlns:p14="http://schemas.microsoft.com/office/powerpoint/2010/main" val="792114229"/>
              </p:ext>
            </p:extLst>
          </p:nvPr>
        </p:nvGraphicFramePr>
        <p:xfrm>
          <a:off x="685800" y="1611866"/>
          <a:ext cx="10793413" cy="390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98671951-E632-8978-1B99-36C261EE0A2B}"/>
              </a:ext>
            </a:extLst>
          </p:cNvPr>
          <p:cNvSpPr txBox="1"/>
          <p:nvPr/>
        </p:nvSpPr>
        <p:spPr>
          <a:xfrm>
            <a:off x="548451" y="5584728"/>
            <a:ext cx="37328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0"/>
              </a:spcBef>
            </a:pPr>
            <a:r>
              <a:rPr lang="en-US" sz="900" cap="all">
                <a:latin typeface="Times New Roman"/>
                <a:cs typeface="Times New Roman"/>
              </a:rPr>
              <a:t>Sanders, Dawn L., et al. “Navigating Nature, Culture and Education in Contemporary Botanic Gardens.” </a:t>
            </a:r>
            <a:r>
              <a:rPr lang="en-US" sz="900" i="1" cap="all">
                <a:latin typeface="Times New Roman"/>
                <a:cs typeface="Times New Roman"/>
              </a:rPr>
              <a:t>Environmental Education Research</a:t>
            </a:r>
            <a:r>
              <a:rPr lang="en-US" sz="900" cap="all">
                <a:latin typeface="Times New Roman"/>
                <a:cs typeface="Times New Roman"/>
              </a:rPr>
              <a:t>, vol. 24, no. 8, 29 May 2018, pp. 1077–1084, </a:t>
            </a:r>
            <a:r>
              <a:rPr lang="en-US" sz="900" cap="all">
                <a:latin typeface="Times New Roman"/>
                <a:cs typeface="Times New Roman"/>
                <a:hlinkClick r:id="rId8"/>
              </a:rPr>
              <a:t>https://doi.org/10.1080/13504622.2018.1477122</a:t>
            </a:r>
            <a:r>
              <a:rPr lang="en-US" sz="900" cap="all">
                <a:latin typeface="Times New Roman"/>
                <a:cs typeface="Times New Roman"/>
              </a:rPr>
              <a:t>.</a:t>
            </a:r>
            <a:endParaRPr lang="en-US" sz="900">
              <a:latin typeface="Times New Roman"/>
              <a:cs typeface="Times New Roman"/>
            </a:endParaRPr>
          </a:p>
          <a:p>
            <a:pPr algn="l"/>
            <a:endParaRPr lang="en-US"/>
          </a:p>
        </p:txBody>
      </p:sp>
      <p:sp>
        <p:nvSpPr>
          <p:cNvPr id="20" name="TextBox 19">
            <a:extLst>
              <a:ext uri="{FF2B5EF4-FFF2-40B4-BE49-F238E27FC236}">
                <a16:creationId xmlns:a16="http://schemas.microsoft.com/office/drawing/2014/main" id="{89CFC333-CDC3-ACE0-BCBE-E82E8D757B7D}"/>
              </a:ext>
            </a:extLst>
          </p:cNvPr>
          <p:cNvSpPr txBox="1"/>
          <p:nvPr/>
        </p:nvSpPr>
        <p:spPr>
          <a:xfrm>
            <a:off x="4146192" y="5583383"/>
            <a:ext cx="4446607" cy="10341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0"/>
              </a:spcBef>
            </a:pPr>
            <a:r>
              <a:rPr lang="en-US" sz="900" cap="all">
                <a:latin typeface="Times New Roman"/>
                <a:cs typeface="Times New Roman"/>
              </a:rPr>
              <a:t>Chang, Li-Shin, et al. “Improving Educational Functions in Botanic Gardens by Employing Landscape Narratives.” </a:t>
            </a:r>
            <a:r>
              <a:rPr lang="en-US" sz="900" i="1" cap="all">
                <a:latin typeface="Times New Roman"/>
                <a:cs typeface="Times New Roman"/>
              </a:rPr>
              <a:t>Landscape and Urban Planning</a:t>
            </a:r>
            <a:r>
              <a:rPr lang="en-US" sz="900" cap="all">
                <a:latin typeface="Times New Roman"/>
                <a:cs typeface="Times New Roman"/>
              </a:rPr>
              <a:t>, vol. 86, no. 3-4, June 2008, pp. 233–247, </a:t>
            </a:r>
            <a:r>
              <a:rPr lang="en-US" sz="900" cap="all">
                <a:latin typeface="Times New Roman"/>
                <a:cs typeface="Times New Roman"/>
                <a:hlinkClick r:id="rId9"/>
              </a:rPr>
              <a:t>https://doi.org/10.1016/j.landurbplan.2008.03.003</a:t>
            </a:r>
            <a:r>
              <a:rPr lang="en-US" sz="900" cap="all">
                <a:latin typeface="Times New Roman"/>
                <a:cs typeface="Times New Roman"/>
              </a:rPr>
              <a:t>.</a:t>
            </a:r>
            <a:endParaRPr lang="en-US" sz="900">
              <a:latin typeface="Times New Roman"/>
              <a:cs typeface="Times New Roman"/>
            </a:endParaRPr>
          </a:p>
          <a:p>
            <a:pPr algn="l"/>
            <a:endParaRPr lang="en-US"/>
          </a:p>
        </p:txBody>
      </p:sp>
      <p:sp>
        <p:nvSpPr>
          <p:cNvPr id="21" name="TextBox 20">
            <a:extLst>
              <a:ext uri="{FF2B5EF4-FFF2-40B4-BE49-F238E27FC236}">
                <a16:creationId xmlns:a16="http://schemas.microsoft.com/office/drawing/2014/main" id="{29744D33-BFC3-5BBE-564B-4A84048C96A0}"/>
              </a:ext>
            </a:extLst>
          </p:cNvPr>
          <p:cNvSpPr txBox="1"/>
          <p:nvPr/>
        </p:nvSpPr>
        <p:spPr>
          <a:xfrm>
            <a:off x="8594763" y="5586242"/>
            <a:ext cx="3318075" cy="10750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0"/>
              </a:spcBef>
            </a:pPr>
            <a:r>
              <a:rPr lang="en-US" sz="900" cap="all">
                <a:latin typeface="Times New Roman"/>
                <a:cs typeface="Times New Roman"/>
              </a:rPr>
              <a:t>Pérez-</a:t>
            </a:r>
            <a:r>
              <a:rPr lang="en-US" sz="900" cap="all" err="1">
                <a:latin typeface="Times New Roman"/>
                <a:cs typeface="Times New Roman"/>
              </a:rPr>
              <a:t>Sanagustín</a:t>
            </a:r>
            <a:r>
              <a:rPr lang="en-US" sz="900" cap="all">
                <a:latin typeface="Times New Roman"/>
                <a:cs typeface="Times New Roman"/>
              </a:rPr>
              <a:t>, Mar, et al. “Using QR Codes to Increase User Engagement in Museum-like Spaces.” </a:t>
            </a:r>
            <a:r>
              <a:rPr lang="en-US" sz="900" i="1" cap="all">
                <a:latin typeface="Times New Roman"/>
                <a:cs typeface="Times New Roman"/>
              </a:rPr>
              <a:t>Computers in Human Behavior</a:t>
            </a:r>
            <a:r>
              <a:rPr lang="en-US" sz="900" cap="all">
                <a:latin typeface="Times New Roman"/>
                <a:cs typeface="Times New Roman"/>
              </a:rPr>
              <a:t>, vol. 60, July 2016, pp. 73–85, </a:t>
            </a:r>
            <a:r>
              <a:rPr lang="en-US" sz="900" u="sng" cap="all">
                <a:solidFill>
                  <a:srgbClr val="467886"/>
                </a:solidFill>
                <a:latin typeface="Times New Roman"/>
                <a:cs typeface="Times New Roman"/>
                <a:hlinkClick r:id="rId10"/>
              </a:rPr>
              <a:t>www.sciencedirect.com/science/article/pii/S0747563216300644</a:t>
            </a:r>
            <a:r>
              <a:rPr lang="en-US" sz="900" cap="all">
                <a:latin typeface="Times New Roman"/>
                <a:cs typeface="Times New Roman"/>
              </a:rPr>
              <a:t>, </a:t>
            </a:r>
            <a:r>
              <a:rPr lang="en-US" sz="900" cap="all">
                <a:latin typeface="Times New Roman"/>
                <a:cs typeface="Times New Roman"/>
                <a:hlinkClick r:id="rId11"/>
              </a:rPr>
              <a:t>https://doi.org/10.1016/j.chb.2016.02.012</a:t>
            </a:r>
            <a:r>
              <a:rPr lang="en-US" sz="900" cap="all">
                <a:latin typeface="Times New Roman"/>
                <a:cs typeface="Times New Roman"/>
              </a:rPr>
              <a:t>. </a:t>
            </a:r>
          </a:p>
        </p:txBody>
      </p:sp>
    </p:spTree>
    <p:extLst>
      <p:ext uri="{BB962C8B-B14F-4D97-AF65-F5344CB8AC3E}">
        <p14:creationId xmlns:p14="http://schemas.microsoft.com/office/powerpoint/2010/main" val="144985517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1B13-60E6-8937-CFD6-BFD8220D238F}"/>
              </a:ext>
            </a:extLst>
          </p:cNvPr>
          <p:cNvSpPr>
            <a:spLocks noGrp="1"/>
          </p:cNvSpPr>
          <p:nvPr>
            <p:ph type="title"/>
          </p:nvPr>
        </p:nvSpPr>
        <p:spPr>
          <a:xfrm>
            <a:off x="6179229" y="685800"/>
            <a:ext cx="4903454" cy="1151965"/>
          </a:xfrm>
        </p:spPr>
        <p:txBody>
          <a:bodyPr>
            <a:normAutofit/>
          </a:bodyPr>
          <a:lstStyle/>
          <a:p>
            <a:r>
              <a:rPr lang="en-US" sz="3800"/>
              <a:t>Summary of Evidence</a:t>
            </a:r>
          </a:p>
        </p:txBody>
      </p:sp>
      <p:pic>
        <p:nvPicPr>
          <p:cNvPr id="5" name="Picture 4" descr="Sticky notes on a wall">
            <a:extLst>
              <a:ext uri="{FF2B5EF4-FFF2-40B4-BE49-F238E27FC236}">
                <a16:creationId xmlns:a16="http://schemas.microsoft.com/office/drawing/2014/main" id="{8FD31309-BA43-EBF6-FB6F-A24E450DDE8D}"/>
              </a:ext>
            </a:extLst>
          </p:cNvPr>
          <p:cNvPicPr>
            <a:picLocks noChangeAspect="1"/>
          </p:cNvPicPr>
          <p:nvPr/>
        </p:nvPicPr>
        <p:blipFill>
          <a:blip r:embed="rId3"/>
          <a:srcRect l="14921" r="15183" b="-1"/>
          <a:stretch/>
        </p:blipFill>
        <p:spPr>
          <a:xfrm>
            <a:off x="280180" y="106336"/>
            <a:ext cx="5312664" cy="5301586"/>
          </a:xfrm>
          <a:prstGeom prst="rect">
            <a:avLst/>
          </a:prstGeom>
          <a:ln w="57150" cmpd="thinThick">
            <a:solidFill>
              <a:schemeClr val="bg1">
                <a:lumMod val="50000"/>
              </a:schemeClr>
            </a:solidFill>
            <a:miter lim="800000"/>
          </a:ln>
        </p:spPr>
      </p:pic>
      <p:sp>
        <p:nvSpPr>
          <p:cNvPr id="3" name="Content Placeholder 2">
            <a:extLst>
              <a:ext uri="{FF2B5EF4-FFF2-40B4-BE49-F238E27FC236}">
                <a16:creationId xmlns:a16="http://schemas.microsoft.com/office/drawing/2014/main" id="{05F8F39C-6C57-1C7B-1EED-3236C3E8DF71}"/>
              </a:ext>
            </a:extLst>
          </p:cNvPr>
          <p:cNvSpPr>
            <a:spLocks noGrp="1"/>
          </p:cNvSpPr>
          <p:nvPr>
            <p:ph idx="1"/>
          </p:nvPr>
        </p:nvSpPr>
        <p:spPr>
          <a:xfrm>
            <a:off x="6179229" y="2396899"/>
            <a:ext cx="4908593" cy="3232519"/>
          </a:xfrm>
        </p:spPr>
        <p:txBody>
          <a:bodyPr>
            <a:normAutofit/>
          </a:bodyPr>
          <a:lstStyle/>
          <a:p>
            <a:r>
              <a:rPr lang="en-US" sz="1700">
                <a:latin typeface="Times New Roman"/>
                <a:cs typeface="Times New Roman"/>
              </a:rPr>
              <a:t>I</a:t>
            </a:r>
            <a:r>
              <a:rPr lang="en-US" sz="1700" cap="none">
                <a:latin typeface="Times New Roman"/>
                <a:cs typeface="Times New Roman"/>
              </a:rPr>
              <a:t>mportance of details on displays</a:t>
            </a:r>
          </a:p>
          <a:p>
            <a:pPr lvl="1">
              <a:buFont typeface="Courier New" panose="020B0604020202020204" pitchFamily="34" charset="0"/>
              <a:buChar char="o"/>
            </a:pPr>
            <a:r>
              <a:rPr lang="en-US" sz="1700" cap="none">
                <a:latin typeface="Times New Roman"/>
                <a:cs typeface="Times New Roman"/>
              </a:rPr>
              <a:t>Having intentionality with the combination of design, text, and arrangement of displays can help keep visitors engaged while educating them. </a:t>
            </a:r>
          </a:p>
          <a:p>
            <a:pPr lvl="1">
              <a:buFont typeface="Courier New" panose="020B0604020202020204" pitchFamily="34" charset="0"/>
              <a:buChar char="o"/>
            </a:pPr>
            <a:r>
              <a:rPr lang="en-US" sz="1700" cap="none">
                <a:latin typeface="Times New Roman"/>
                <a:cs typeface="Times New Roman"/>
              </a:rPr>
              <a:t>Displays should create knowledge not just showcase it.</a:t>
            </a:r>
          </a:p>
          <a:p>
            <a:endParaRPr lang="en-US" sz="1700">
              <a:latin typeface="Times New Roman"/>
              <a:cs typeface="Times New Roman"/>
            </a:endParaRPr>
          </a:p>
          <a:p>
            <a:pPr marL="0" indent="0">
              <a:buNone/>
            </a:pPr>
            <a:endParaRPr lang="en-US" sz="1700">
              <a:latin typeface="Times New Roman"/>
              <a:cs typeface="Times New Roman"/>
            </a:endParaRPr>
          </a:p>
          <a:p>
            <a:pPr lvl="1">
              <a:buFont typeface="Courier New" panose="020B0604020202020204" pitchFamily="34" charset="0"/>
              <a:buChar char="o"/>
            </a:pPr>
            <a:endParaRPr lang="en-US" sz="1700"/>
          </a:p>
          <a:p>
            <a:endParaRPr lang="en-US" sz="1700"/>
          </a:p>
          <a:p>
            <a:pPr lvl="1">
              <a:buFont typeface="Courier New" panose="020B0604020202020204" pitchFamily="34" charset="0"/>
              <a:buChar char="o"/>
            </a:pPr>
            <a:endParaRPr lang="en-US" sz="1700"/>
          </a:p>
        </p:txBody>
      </p:sp>
      <p:sp>
        <p:nvSpPr>
          <p:cNvPr id="4" name="TextBox 3">
            <a:extLst>
              <a:ext uri="{FF2B5EF4-FFF2-40B4-BE49-F238E27FC236}">
                <a16:creationId xmlns:a16="http://schemas.microsoft.com/office/drawing/2014/main" id="{B046AFA4-2FDF-D830-76AE-9835C61EF500}"/>
              </a:ext>
            </a:extLst>
          </p:cNvPr>
          <p:cNvSpPr txBox="1"/>
          <p:nvPr/>
        </p:nvSpPr>
        <p:spPr>
          <a:xfrm>
            <a:off x="9540983" y="4407969"/>
            <a:ext cx="2141316" cy="136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0"/>
              </a:spcBef>
            </a:pPr>
            <a:r>
              <a:rPr lang="en-US" sz="900" cap="all">
                <a:latin typeface="Times New Roman"/>
                <a:cs typeface="Times New Roman"/>
              </a:rPr>
              <a:t>Moser, Stephanie. “THE DEVIL IS in the DETAIL: Museum Displays and the Creation of Knowledge.” </a:t>
            </a:r>
            <a:r>
              <a:rPr lang="en-US" sz="900" i="1" cap="all">
                <a:latin typeface="Times New Roman"/>
                <a:cs typeface="Times New Roman"/>
              </a:rPr>
              <a:t>Museum Anthropology</a:t>
            </a:r>
            <a:r>
              <a:rPr lang="en-US" sz="900" cap="all">
                <a:latin typeface="Times New Roman"/>
                <a:cs typeface="Times New Roman"/>
              </a:rPr>
              <a:t>, vol. 33, no. 1, Mar. 2010, pp. 22–32.</a:t>
            </a:r>
            <a:endParaRPr lang="en-US" sz="900">
              <a:latin typeface="Times New Roman"/>
              <a:cs typeface="Times New Roman"/>
            </a:endParaRPr>
          </a:p>
          <a:p>
            <a:pPr algn="l"/>
            <a:endParaRPr lang="en-US"/>
          </a:p>
        </p:txBody>
      </p:sp>
    </p:spTree>
    <p:extLst>
      <p:ext uri="{BB962C8B-B14F-4D97-AF65-F5344CB8AC3E}">
        <p14:creationId xmlns:p14="http://schemas.microsoft.com/office/powerpoint/2010/main" val="5025584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1B13-60E6-8937-CFD6-BFD8220D238F}"/>
              </a:ext>
            </a:extLst>
          </p:cNvPr>
          <p:cNvSpPr>
            <a:spLocks noGrp="1"/>
          </p:cNvSpPr>
          <p:nvPr>
            <p:ph type="title"/>
          </p:nvPr>
        </p:nvSpPr>
        <p:spPr/>
        <p:txBody>
          <a:bodyPr>
            <a:normAutofit fontScale="90000"/>
          </a:bodyPr>
          <a:lstStyle/>
          <a:p>
            <a:r>
              <a:rPr lang="en-US"/>
              <a:t>Summary of Evidence</a:t>
            </a:r>
          </a:p>
        </p:txBody>
      </p:sp>
      <p:sp>
        <p:nvSpPr>
          <p:cNvPr id="3" name="Content Placeholder 2">
            <a:extLst>
              <a:ext uri="{FF2B5EF4-FFF2-40B4-BE49-F238E27FC236}">
                <a16:creationId xmlns:a16="http://schemas.microsoft.com/office/drawing/2014/main" id="{05F8F39C-6C57-1C7B-1EED-3236C3E8DF71}"/>
              </a:ext>
            </a:extLst>
          </p:cNvPr>
          <p:cNvSpPr>
            <a:spLocks noGrp="1"/>
          </p:cNvSpPr>
          <p:nvPr>
            <p:ph idx="1"/>
          </p:nvPr>
        </p:nvSpPr>
        <p:spPr>
          <a:xfrm>
            <a:off x="1154953" y="1680633"/>
            <a:ext cx="8825659" cy="3416300"/>
          </a:xfrm>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6" name="TextBox 5">
            <a:extLst>
              <a:ext uri="{FF2B5EF4-FFF2-40B4-BE49-F238E27FC236}">
                <a16:creationId xmlns:a16="http://schemas.microsoft.com/office/drawing/2014/main" id="{39517638-61D8-00CE-F844-ED5CE3E6C9C2}"/>
              </a:ext>
            </a:extLst>
          </p:cNvPr>
          <p:cNvSpPr txBox="1"/>
          <p:nvPr/>
        </p:nvSpPr>
        <p:spPr>
          <a:xfrm>
            <a:off x="559632" y="1680633"/>
            <a:ext cx="10477414" cy="1938992"/>
          </a:xfrm>
          <a:prstGeom prst="rect">
            <a:avLst/>
          </a:prstGeom>
          <a:noFill/>
        </p:spPr>
        <p:txBody>
          <a:bodyPr wrap="square" lIns="91440" tIns="45720" rIns="91440" bIns="45720" rtlCol="0" anchor="t">
            <a:spAutoFit/>
          </a:bodyPr>
          <a:lstStyle/>
          <a:p>
            <a:pPr marL="342900" indent="-342900">
              <a:buFont typeface="Arial"/>
              <a:buChar char="•"/>
            </a:pPr>
            <a:r>
              <a:rPr lang="en-US" sz="2400">
                <a:latin typeface="Times New Roman"/>
                <a:cs typeface="Times New Roman"/>
              </a:rPr>
              <a:t>The article </a:t>
            </a:r>
            <a:r>
              <a:rPr lang="en-US" sz="2400" kern="0">
                <a:effectLst/>
                <a:latin typeface="Times New Roman"/>
                <a:ea typeface="Aptos" panose="020B0004020202020204" pitchFamily="34" charset="0"/>
                <a:cs typeface="Times New Roman"/>
              </a:rPr>
              <a:t>"The role of digital technology in visual display methods in natural history museums around the world," highlights the use of digital technology in Natural History museums, enhancing audience engagement though virtual and augmented reality exhibits, 3D models and smart devices, fostering cultural exchange and global audience interaction.</a:t>
            </a:r>
            <a:endParaRPr lang="en-US" sz="2400">
              <a:latin typeface="Times New Roman"/>
              <a:cs typeface="Times New Roman"/>
            </a:endParaRPr>
          </a:p>
        </p:txBody>
      </p:sp>
    </p:spTree>
    <p:extLst>
      <p:ext uri="{BB962C8B-B14F-4D97-AF65-F5344CB8AC3E}">
        <p14:creationId xmlns:p14="http://schemas.microsoft.com/office/powerpoint/2010/main" val="325232151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C4DAAB9-1F6E-44A6-8EBD-11AA857B2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A1B13-60E6-8937-CFD6-BFD8220D238F}"/>
              </a:ext>
            </a:extLst>
          </p:cNvPr>
          <p:cNvSpPr>
            <a:spLocks noGrp="1"/>
          </p:cNvSpPr>
          <p:nvPr>
            <p:ph type="title"/>
          </p:nvPr>
        </p:nvSpPr>
        <p:spPr>
          <a:xfrm>
            <a:off x="685800" y="685800"/>
            <a:ext cx="10792837" cy="1151965"/>
          </a:xfrm>
        </p:spPr>
        <p:txBody>
          <a:bodyPr>
            <a:normAutofit/>
          </a:bodyPr>
          <a:lstStyle/>
          <a:p>
            <a:r>
              <a:rPr lang="en-US"/>
              <a:t>Proposed Experiment</a:t>
            </a:r>
          </a:p>
        </p:txBody>
      </p:sp>
      <p:graphicFrame>
        <p:nvGraphicFramePr>
          <p:cNvPr id="8" name="Content Placeholder 7">
            <a:extLst>
              <a:ext uri="{FF2B5EF4-FFF2-40B4-BE49-F238E27FC236}">
                <a16:creationId xmlns:a16="http://schemas.microsoft.com/office/drawing/2014/main" id="{504C5BC6-CAB3-3F1C-ABEC-9B69B20B1A8D}"/>
              </a:ext>
            </a:extLst>
          </p:cNvPr>
          <p:cNvGraphicFramePr>
            <a:graphicFrameLocks noGrp="1"/>
          </p:cNvGraphicFramePr>
          <p:nvPr>
            <p:ph idx="1"/>
            <p:extLst>
              <p:ext uri="{D42A27DB-BD31-4B8C-83A1-F6EECF244321}">
                <p14:modId xmlns:p14="http://schemas.microsoft.com/office/powerpoint/2010/main" val="1123858830"/>
              </p:ext>
            </p:extLst>
          </p:nvPr>
        </p:nvGraphicFramePr>
        <p:xfrm>
          <a:off x="645928" y="1607435"/>
          <a:ext cx="10873157" cy="4231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81570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91BDF7-74ED-406A-8A22-22721EE5FB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13544B1A-9E28-4189-AE12-8CDBA2C0FA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2" name="Rectangle 11">
              <a:extLst>
                <a:ext uri="{FF2B5EF4-FFF2-40B4-BE49-F238E27FC236}">
                  <a16:creationId xmlns:a16="http://schemas.microsoft.com/office/drawing/2014/main" id="{2B6A25A0-6CD9-45B3-A42D-509D3E2F2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1">
              <a:extLst>
                <a:ext uri="{FF2B5EF4-FFF2-40B4-BE49-F238E27FC236}">
                  <a16:creationId xmlns:a16="http://schemas.microsoft.com/office/drawing/2014/main" id="{28AFC8E5-EE69-4EDA-9BAA-D9650668B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 name="Rectangle 13">
              <a:extLst>
                <a:ext uri="{FF2B5EF4-FFF2-40B4-BE49-F238E27FC236}">
                  <a16:creationId xmlns:a16="http://schemas.microsoft.com/office/drawing/2014/main" id="{F71EE848-149F-4FB9-B7EF-229308554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317D7C2-57B9-CABB-93E9-91C40F10E1A1}"/>
              </a:ext>
            </a:extLst>
          </p:cNvPr>
          <p:cNvSpPr>
            <a:spLocks noGrp="1"/>
          </p:cNvSpPr>
          <p:nvPr>
            <p:ph type="title"/>
          </p:nvPr>
        </p:nvSpPr>
        <p:spPr>
          <a:xfrm>
            <a:off x="685801" y="685800"/>
            <a:ext cx="10396882" cy="1151965"/>
          </a:xfrm>
        </p:spPr>
        <p:txBody>
          <a:bodyPr vert="horz" lIns="91440" tIns="45720" rIns="91440" bIns="45720" rtlCol="0" anchor="ctr">
            <a:normAutofit/>
          </a:bodyPr>
          <a:lstStyle/>
          <a:p>
            <a:r>
              <a:rPr lang="en-US"/>
              <a:t>Summary &amp; Reflections</a:t>
            </a:r>
          </a:p>
        </p:txBody>
      </p:sp>
      <p:graphicFrame>
        <p:nvGraphicFramePr>
          <p:cNvPr id="5" name="Content Placeholder 2">
            <a:extLst>
              <a:ext uri="{FF2B5EF4-FFF2-40B4-BE49-F238E27FC236}">
                <a16:creationId xmlns:a16="http://schemas.microsoft.com/office/drawing/2014/main" id="{35EEC81B-7858-CFB1-F56B-428CF1EBB65B}"/>
              </a:ext>
            </a:extLst>
          </p:cNvPr>
          <p:cNvGraphicFramePr>
            <a:graphicFrameLocks noGrp="1"/>
          </p:cNvGraphicFramePr>
          <p:nvPr>
            <p:ph sz="quarter" idx="13"/>
            <p:extLst>
              <p:ext uri="{D42A27DB-BD31-4B8C-83A1-F6EECF244321}">
                <p14:modId xmlns:p14="http://schemas.microsoft.com/office/powerpoint/2010/main" val="4083020868"/>
              </p:ext>
            </p:extLst>
          </p:nvPr>
        </p:nvGraphicFramePr>
        <p:xfrm>
          <a:off x="776207" y="2037920"/>
          <a:ext cx="10394950" cy="3311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887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D7C2-57B9-CABB-93E9-91C40F10E1A1}"/>
              </a:ext>
            </a:extLst>
          </p:cNvPr>
          <p:cNvSpPr>
            <a:spLocks noGrp="1"/>
          </p:cNvSpPr>
          <p:nvPr>
            <p:ph type="title"/>
          </p:nvPr>
        </p:nvSpPr>
        <p:spPr>
          <a:xfrm>
            <a:off x="1154954" y="90191"/>
            <a:ext cx="8825659" cy="706964"/>
          </a:xfrm>
        </p:spPr>
        <p:txBody>
          <a:bodyPr>
            <a:normAutofit fontScale="90000"/>
          </a:bodyPr>
          <a:lstStyle/>
          <a:p>
            <a:r>
              <a:rPr lang="en-US"/>
              <a:t>References</a:t>
            </a:r>
          </a:p>
        </p:txBody>
      </p:sp>
      <p:sp>
        <p:nvSpPr>
          <p:cNvPr id="3" name="Content Placeholder 2">
            <a:extLst>
              <a:ext uri="{FF2B5EF4-FFF2-40B4-BE49-F238E27FC236}">
                <a16:creationId xmlns:a16="http://schemas.microsoft.com/office/drawing/2014/main" id="{0AA8CFEB-3D17-3CBB-450A-4153B1D55503}"/>
              </a:ext>
            </a:extLst>
          </p:cNvPr>
          <p:cNvSpPr>
            <a:spLocks noGrp="1"/>
          </p:cNvSpPr>
          <p:nvPr>
            <p:ph idx="1"/>
          </p:nvPr>
        </p:nvSpPr>
        <p:spPr>
          <a:xfrm>
            <a:off x="1154954" y="759238"/>
            <a:ext cx="4607051" cy="5337866"/>
          </a:xfrm>
        </p:spPr>
        <p:txBody>
          <a:bodyPr>
            <a:normAutofit/>
          </a:bodyPr>
          <a:lstStyle/>
          <a:p>
            <a:r>
              <a:rPr lang="en-US" sz="900">
                <a:latin typeface="Times New Roman"/>
                <a:cs typeface="Times New Roman"/>
              </a:rPr>
              <a:t>Sanders, Dawn L., et al. “Navigating Nature, Culture and Education in Contemporary Botanic Gardens.” </a:t>
            </a:r>
            <a:r>
              <a:rPr lang="en-US" sz="900" i="1">
                <a:latin typeface="Times New Roman"/>
                <a:cs typeface="Times New Roman"/>
              </a:rPr>
              <a:t>Environmental Education Research</a:t>
            </a:r>
            <a:r>
              <a:rPr lang="en-US" sz="900">
                <a:latin typeface="Times New Roman"/>
                <a:cs typeface="Times New Roman"/>
              </a:rPr>
              <a:t>, vol. 24, no. 8, 29 May 2018, pp. 1077–1084, </a:t>
            </a:r>
            <a:r>
              <a:rPr lang="en-US" sz="900" u="sng">
                <a:latin typeface="Times New Roman"/>
                <a:cs typeface="Times New Roman"/>
                <a:hlinkClick r:id="rId2"/>
              </a:rPr>
              <a:t>https://doi.org/10.1080/13504622.2018.1477122</a:t>
            </a:r>
            <a:r>
              <a:rPr lang="en-US" sz="900">
                <a:latin typeface="Times New Roman"/>
                <a:cs typeface="Times New Roman"/>
              </a:rPr>
              <a:t>.</a:t>
            </a:r>
          </a:p>
          <a:p>
            <a:r>
              <a:rPr lang="en-US" sz="900">
                <a:latin typeface="Times New Roman"/>
                <a:cs typeface="Times New Roman"/>
              </a:rPr>
              <a:t>Chang, Li-Shin, et al. “Improving Educational Functions in Botanic Gardens by Employing Landscape Narratives.” </a:t>
            </a:r>
            <a:r>
              <a:rPr lang="en-US" sz="900" i="1">
                <a:latin typeface="Times New Roman"/>
                <a:cs typeface="Times New Roman"/>
              </a:rPr>
              <a:t>Landscape and Urban Planning</a:t>
            </a:r>
            <a:r>
              <a:rPr lang="en-US" sz="900">
                <a:latin typeface="Times New Roman"/>
                <a:cs typeface="Times New Roman"/>
              </a:rPr>
              <a:t>, vol. 86, no. 3-4, June 2008, pp. 233–247, </a:t>
            </a:r>
            <a:r>
              <a:rPr lang="en-US" sz="900" u="sng">
                <a:latin typeface="Times New Roman"/>
                <a:cs typeface="Times New Roman"/>
                <a:hlinkClick r:id="rId3"/>
              </a:rPr>
              <a:t>https://doi.org/10.1016/j.landurbplan.2008.03.003</a:t>
            </a:r>
            <a:r>
              <a:rPr lang="en-US" sz="900">
                <a:latin typeface="Times New Roman"/>
                <a:cs typeface="Times New Roman"/>
              </a:rPr>
              <a:t>. Accessed 17 Oct. 2021.</a:t>
            </a:r>
          </a:p>
          <a:p>
            <a:r>
              <a:rPr lang="en-US" sz="900">
                <a:latin typeface="Times New Roman"/>
                <a:cs typeface="Times New Roman"/>
              </a:rPr>
              <a:t>Pérez-</a:t>
            </a:r>
            <a:r>
              <a:rPr lang="en-US" sz="900" err="1">
                <a:latin typeface="Times New Roman"/>
                <a:cs typeface="Times New Roman"/>
              </a:rPr>
              <a:t>Sanagustín</a:t>
            </a:r>
            <a:r>
              <a:rPr lang="en-US" sz="900">
                <a:latin typeface="Times New Roman"/>
                <a:cs typeface="Times New Roman"/>
              </a:rPr>
              <a:t>, Mar, et al. “Using QR Codes to Increase User Engagement in Museum-like Spaces.” </a:t>
            </a:r>
            <a:r>
              <a:rPr lang="en-US" sz="900" i="1">
                <a:latin typeface="Times New Roman"/>
                <a:cs typeface="Times New Roman"/>
              </a:rPr>
              <a:t>Computers in Human Behavior</a:t>
            </a:r>
            <a:r>
              <a:rPr lang="en-US" sz="900">
                <a:latin typeface="Times New Roman"/>
                <a:cs typeface="Times New Roman"/>
              </a:rPr>
              <a:t>, vol. 60, July 2016, pp. 73–85, </a:t>
            </a:r>
            <a:r>
              <a:rPr lang="en-US" sz="900" u="sng">
                <a:solidFill>
                  <a:srgbClr val="467886"/>
                </a:solidFill>
                <a:latin typeface="Times New Roman"/>
                <a:cs typeface="Times New Roman"/>
              </a:rPr>
              <a:t>www.sciencedirect.com/science/article/pii/S0747563216300644</a:t>
            </a:r>
            <a:r>
              <a:rPr lang="en-US" sz="900">
                <a:latin typeface="Times New Roman"/>
                <a:cs typeface="Times New Roman"/>
              </a:rPr>
              <a:t>, </a:t>
            </a:r>
            <a:r>
              <a:rPr lang="en-US" sz="900" u="sng">
                <a:latin typeface="Times New Roman"/>
                <a:cs typeface="Times New Roman"/>
                <a:hlinkClick r:id="rId4"/>
              </a:rPr>
              <a:t>https://doi.org/10.1016/j.chb.2016.02.012</a:t>
            </a:r>
            <a:r>
              <a:rPr lang="en-US" sz="900">
                <a:latin typeface="Times New Roman"/>
                <a:cs typeface="Times New Roman"/>
              </a:rPr>
              <a:t>. Accessed 9 Nov. 2019.</a:t>
            </a:r>
          </a:p>
          <a:p>
            <a:r>
              <a:rPr lang="en-US" sz="900">
                <a:latin typeface="Times New Roman"/>
                <a:cs typeface="Times New Roman"/>
              </a:rPr>
              <a:t>Moser, Stephanie. “THE DEVIL IS in the DETAIL: Museum Displays and the Creation of Knowledge.” </a:t>
            </a:r>
            <a:r>
              <a:rPr lang="en-US" sz="900" i="1">
                <a:latin typeface="Times New Roman"/>
                <a:cs typeface="Times New Roman"/>
              </a:rPr>
              <a:t>Museum Anthropology</a:t>
            </a:r>
            <a:r>
              <a:rPr lang="en-US" sz="900">
                <a:latin typeface="Times New Roman"/>
                <a:cs typeface="Times New Roman"/>
              </a:rPr>
              <a:t>, vol. 33, no. 1, Mar. 2010, pp. 22–32.</a:t>
            </a:r>
          </a:p>
          <a:p>
            <a:endParaRPr lang="en-US" sz="900">
              <a:latin typeface="Times New Roman"/>
              <a:cs typeface="Times New Roman"/>
            </a:endParaRPr>
          </a:p>
        </p:txBody>
      </p:sp>
    </p:spTree>
    <p:extLst>
      <p:ext uri="{BB962C8B-B14F-4D97-AF65-F5344CB8AC3E}">
        <p14:creationId xmlns:p14="http://schemas.microsoft.com/office/powerpoint/2010/main" val="3570328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Main Event</vt:lpstr>
      <vt:lpstr>Engagement at Missouri Botanical Gardens </vt:lpstr>
      <vt:lpstr>Research Question</vt:lpstr>
      <vt:lpstr>Why we are interested in this topic</vt:lpstr>
      <vt:lpstr>Summary of Evidence</vt:lpstr>
      <vt:lpstr>Summary of Evidence</vt:lpstr>
      <vt:lpstr>Summary of Evidence</vt:lpstr>
      <vt:lpstr>Proposed Experiment</vt:lpstr>
      <vt:lpstr>Summary &amp; Reflections</vt:lpstr>
      <vt:lpstr>References</vt:lpstr>
    </vt:vector>
  </TitlesOfParts>
  <Company>Southern Illinois University - Edwardsville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Aranda, Maurina</dc:creator>
  <cp:revision>2</cp:revision>
  <dcterms:created xsi:type="dcterms:W3CDTF">2024-11-11T22:14:13Z</dcterms:created>
  <dcterms:modified xsi:type="dcterms:W3CDTF">2024-12-08T20:59:45Z</dcterms:modified>
</cp:coreProperties>
</file>